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25" r:id="rId3"/>
    <p:sldId id="327" r:id="rId4"/>
    <p:sldId id="332" r:id="rId5"/>
    <p:sldId id="334" r:id="rId6"/>
    <p:sldId id="337" r:id="rId7"/>
    <p:sldId id="356" r:id="rId8"/>
    <p:sldId id="361" r:id="rId9"/>
    <p:sldId id="362" r:id="rId10"/>
    <p:sldId id="358" r:id="rId11"/>
    <p:sldId id="357" r:id="rId12"/>
    <p:sldId id="359" r:id="rId13"/>
    <p:sldId id="363" r:id="rId14"/>
    <p:sldId id="364" r:id="rId15"/>
    <p:sldId id="365" r:id="rId16"/>
    <p:sldId id="366" r:id="rId17"/>
    <p:sldId id="367" r:id="rId18"/>
    <p:sldId id="368" r:id="rId19"/>
    <p:sldId id="353" r:id="rId20"/>
    <p:sldId id="354" r:id="rId21"/>
    <p:sldId id="355" r:id="rId22"/>
    <p:sldId id="313" r:id="rId2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9833" autoAdjust="0"/>
  </p:normalViewPr>
  <p:slideViewPr>
    <p:cSldViewPr>
      <p:cViewPr varScale="1">
        <p:scale>
          <a:sx n="65" d="100"/>
          <a:sy n="65" d="100"/>
        </p:scale>
        <p:origin x="12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popczyk\Desktop\Prezentacja%20Dziki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83458819322868E-2"/>
          <c:y val="5.1400554097404488E-2"/>
          <c:w val="0.90445744167987208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Arkusz1!$C$18</c:f>
              <c:strCache>
                <c:ptCount val="1"/>
                <c:pt idx="0">
                  <c:v>50%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BD-4BD2-89F3-20BFCEA0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Arkusz1!$B$19:$B$22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Arkusz1!$C$19:$C$22</c:f>
              <c:numCache>
                <c:formatCode>General</c:formatCode>
                <c:ptCount val="4"/>
                <c:pt idx="0">
                  <c:v>284000</c:v>
                </c:pt>
                <c:pt idx="1">
                  <c:v>426000</c:v>
                </c:pt>
                <c:pt idx="2">
                  <c:v>639000</c:v>
                </c:pt>
                <c:pt idx="3">
                  <c:v>958500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D-4BD2-89F3-20BFCEA06FDA}"/>
            </c:ext>
          </c:extLst>
        </c:ser>
        <c:ser>
          <c:idx val="1"/>
          <c:order val="1"/>
          <c:tx>
            <c:strRef>
              <c:f>Arkusz1!$D$18</c:f>
              <c:strCache>
                <c:ptCount val="1"/>
                <c:pt idx="0">
                  <c:v>100%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BD-4BD2-89F3-20BFCEA0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Arkusz1!$B$19:$B$22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Arkusz1!$D$19:$D$22</c:f>
              <c:numCache>
                <c:formatCode>General</c:formatCode>
                <c:ptCount val="4"/>
                <c:pt idx="0">
                  <c:v>284000</c:v>
                </c:pt>
                <c:pt idx="1">
                  <c:v>568000</c:v>
                </c:pt>
                <c:pt idx="2">
                  <c:v>1136000</c:v>
                </c:pt>
                <c:pt idx="3">
                  <c:v>2272000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BD-4BD2-89F3-20BFCEA06FDA}"/>
            </c:ext>
          </c:extLst>
        </c:ser>
        <c:ser>
          <c:idx val="2"/>
          <c:order val="2"/>
          <c:tx>
            <c:strRef>
              <c:f>Arkusz1!$E$18</c:f>
              <c:strCache>
                <c:ptCount val="1"/>
                <c:pt idx="0">
                  <c:v>200%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BD-4BD2-89F3-20BFCEA06FDA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BD-4BD2-89F3-20BFCEA06FDA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BD-4BD2-89F3-20BFCEA06FDA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BD-4BD2-89F3-20BFCEA0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Arkusz1!$B$19:$B$22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Arkusz1!$E$19:$E$22</c:f>
              <c:numCache>
                <c:formatCode>General</c:formatCode>
                <c:ptCount val="4"/>
                <c:pt idx="0">
                  <c:v>284000</c:v>
                </c:pt>
                <c:pt idx="1">
                  <c:v>852000</c:v>
                </c:pt>
                <c:pt idx="2">
                  <c:v>2556000</c:v>
                </c:pt>
                <c:pt idx="3">
                  <c:v>7668000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BD-4BD2-89F3-20BFCEA06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84000"/>
        <c:axId val="157598080"/>
      </c:lineChart>
      <c:catAx>
        <c:axId val="15758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57598080"/>
        <c:crosses val="autoZero"/>
        <c:auto val="1"/>
        <c:lblAlgn val="ctr"/>
        <c:lblOffset val="100"/>
        <c:noMultiLvlLbl val="0"/>
      </c:catAx>
      <c:valAx>
        <c:axId val="15759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58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18459658283598"/>
          <c:y val="8.3739758706403322E-2"/>
          <c:w val="0.4000895776996572"/>
          <c:h val="0.20729967783575046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0.23261</cdr:x>
      <cdr:y>0.0687</cdr:y>
    </cdr:from>
    <cdr:to>
      <cdr:x>0.55099</cdr:x>
      <cdr:y>0.25944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051719" y="329332"/>
          <a:ext cx="280831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/>
            <a:t>Przyrost zrealizowany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F54CCC-C4E9-44E1-82BA-0244F7E4133F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99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9C9C78-F865-4620-A69A-3D77C14AF22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87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D76F-C749-4714-AF1C-F9399EEC50C7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4E25-8FD0-4FDB-AB96-CDF6F872A6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371E-8D84-42CF-B39F-55BAD6E49598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44CA-A3A0-4335-94C3-C1A9C4F372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33AD-8430-4DC9-841C-7CD58F33334E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21E2-CF4E-428A-8343-DF205295AB9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2B75-7396-41AB-AE2C-942A58A56B77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B013-E25A-41D3-BCCD-384E3A458A0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EED1-8D18-461C-9387-6AED387EC142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114-4FC1-4675-A9F3-BEE8A5110E7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67DC-14A3-4528-AA03-23EDF3D1F3DB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8DCC-28AA-4D2E-82B0-3A40EE9346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F97E-E1FF-448B-B91A-2FC3E2C9072B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DD19-8343-469C-9FD5-AF786BF5B9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C924-15B7-47C1-A88D-F693197120F5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18C4-0615-40D3-BEB0-91E22E940A5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D60F-B52C-472B-9360-104811A3FB74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52D6-B278-413F-98E0-3897903D5C6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8C73-F3C0-413C-9164-F56702AB1A8B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9571-E4BE-4188-A221-A35E4E8DB67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C22B-C802-42E7-88DE-2722BC2D4D7F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0C34-53BE-4C4B-A94D-9A95327C2D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174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EE795-C55D-4C11-98A5-A56E3A84F394}" type="datetimeFigureOut">
              <a:rPr lang="pl-PL"/>
              <a:pPr>
                <a:defRPr/>
              </a:pPr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6D314-D2B5-4BB9-871B-C78EDDD5382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PZL 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1" y="1"/>
            <a:ext cx="3357563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ole tekstowe 5"/>
          <p:cNvSpPr txBox="1">
            <a:spLocks noChangeArrowheads="1"/>
          </p:cNvSpPr>
          <p:nvPr/>
        </p:nvSpPr>
        <p:spPr bwMode="auto">
          <a:xfrm>
            <a:off x="603448" y="4059069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71334" y="1321892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MŚ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71334" y="2755131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ZG PZŁ, DGLP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1334" y="4222059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ZO PZŁ, RDLP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39552" y="5661248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Nadleśnictwa, </a:t>
            </a:r>
          </a:p>
          <a:p>
            <a:pPr algn="ctr"/>
            <a:r>
              <a:rPr lang="pl-PL" dirty="0"/>
              <a:t>Koła łowieckie</a:t>
            </a:r>
          </a:p>
        </p:txBody>
      </p:sp>
      <p:sp>
        <p:nvSpPr>
          <p:cNvPr id="5" name="Strzałka: w prawo 4"/>
          <p:cNvSpPr/>
          <p:nvPr/>
        </p:nvSpPr>
        <p:spPr>
          <a:xfrm>
            <a:off x="3131840" y="1789944"/>
            <a:ext cx="1368152" cy="19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prawo 18"/>
          <p:cNvSpPr/>
          <p:nvPr/>
        </p:nvSpPr>
        <p:spPr>
          <a:xfrm>
            <a:off x="3131840" y="3230104"/>
            <a:ext cx="1368152" cy="19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prawo 19"/>
          <p:cNvSpPr/>
          <p:nvPr/>
        </p:nvSpPr>
        <p:spPr>
          <a:xfrm>
            <a:off x="3131840" y="4742272"/>
            <a:ext cx="1368152" cy="19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prawo 20"/>
          <p:cNvSpPr/>
          <p:nvPr/>
        </p:nvSpPr>
        <p:spPr>
          <a:xfrm>
            <a:off x="3131840" y="6093296"/>
            <a:ext cx="1368152" cy="19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788024" y="1340768"/>
            <a:ext cx="3744416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Zapewnienie udziału przedstawicieli MSWiA oraz </a:t>
            </a:r>
            <a:r>
              <a:rPr lang="pl-PL" dirty="0" err="1"/>
              <a:t>MRiRW</a:t>
            </a:r>
            <a:r>
              <a:rPr lang="pl-PL" dirty="0"/>
              <a:t>, nadzór nad wykonaniem inwentaryzacji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4788024" y="2708920"/>
            <a:ext cx="3744416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Koordynacja działań oraz opracowanie wyników do dnia 10.11.2016 r.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788024" y="4221088"/>
            <a:ext cx="3744416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Wybór powierzchni próbnych (05-12.10.16r.) oraz zapewnienie koordynacji działań logistycznych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4788024" y="5661248"/>
            <a:ext cx="3744416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Wykonanie pędzeń (13.10-06.11.2016) z udziałem przedstawicieli MSWiA, </a:t>
            </a:r>
            <a:r>
              <a:rPr lang="pl-PL" sz="1600" dirty="0" err="1"/>
              <a:t>MRiRW</a:t>
            </a:r>
            <a:r>
              <a:rPr lang="pl-PL" sz="1600" dirty="0"/>
              <a:t>, organizacji pozarządowych oraz samorządów</a:t>
            </a:r>
          </a:p>
        </p:txBody>
      </p:sp>
      <p:sp>
        <p:nvSpPr>
          <p:cNvPr id="7" name="Strzałka: w prawo 6"/>
          <p:cNvSpPr/>
          <p:nvPr/>
        </p:nvSpPr>
        <p:spPr>
          <a:xfrm rot="5400000">
            <a:off x="1619672" y="2420888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: w prawo 26"/>
          <p:cNvSpPr/>
          <p:nvPr/>
        </p:nvSpPr>
        <p:spPr>
          <a:xfrm rot="5400000">
            <a:off x="1619672" y="3861048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prawo 27"/>
          <p:cNvSpPr/>
          <p:nvPr/>
        </p:nvSpPr>
        <p:spPr>
          <a:xfrm rot="5400000">
            <a:off x="1619672" y="5301208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34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683568" y="10618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pl-PL" sz="4400" dirty="0">
                <a:solidFill>
                  <a:schemeClr val="tx2"/>
                </a:solidFill>
              </a:rPr>
              <a:t>Pędzenia próbne</a:t>
            </a:r>
          </a:p>
        </p:txBody>
      </p:sp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1634331" y="2575520"/>
            <a:ext cx="5943600" cy="3505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0" name="Oval 68"/>
          <p:cNvSpPr>
            <a:spLocks noChangeArrowheads="1"/>
          </p:cNvSpPr>
          <p:nvPr/>
        </p:nvSpPr>
        <p:spPr bwMode="auto">
          <a:xfrm>
            <a:off x="2396331" y="29565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1" name="Oval 69"/>
          <p:cNvSpPr>
            <a:spLocks noChangeArrowheads="1"/>
          </p:cNvSpPr>
          <p:nvPr/>
        </p:nvSpPr>
        <p:spPr bwMode="auto">
          <a:xfrm>
            <a:off x="2396331" y="34899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2" name="Oval 70"/>
          <p:cNvSpPr>
            <a:spLocks noChangeArrowheads="1"/>
          </p:cNvSpPr>
          <p:nvPr/>
        </p:nvSpPr>
        <p:spPr bwMode="auto">
          <a:xfrm>
            <a:off x="2396331" y="40233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3" name="Oval 71"/>
          <p:cNvSpPr>
            <a:spLocks noChangeArrowheads="1"/>
          </p:cNvSpPr>
          <p:nvPr/>
        </p:nvSpPr>
        <p:spPr bwMode="auto">
          <a:xfrm>
            <a:off x="2396331" y="45567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4" name="Oval 72"/>
          <p:cNvSpPr>
            <a:spLocks noChangeArrowheads="1"/>
          </p:cNvSpPr>
          <p:nvPr/>
        </p:nvSpPr>
        <p:spPr bwMode="auto">
          <a:xfrm>
            <a:off x="2396331" y="50139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5" name="Oval 73"/>
          <p:cNvSpPr>
            <a:spLocks noChangeArrowheads="1"/>
          </p:cNvSpPr>
          <p:nvPr/>
        </p:nvSpPr>
        <p:spPr bwMode="auto">
          <a:xfrm>
            <a:off x="2396331" y="56235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6" name="Line 74"/>
          <p:cNvSpPr>
            <a:spLocks noChangeShapeType="1"/>
          </p:cNvSpPr>
          <p:nvPr/>
        </p:nvSpPr>
        <p:spPr bwMode="auto">
          <a:xfrm>
            <a:off x="3158331" y="3261320"/>
            <a:ext cx="91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7" name="Line 75"/>
          <p:cNvSpPr>
            <a:spLocks noChangeShapeType="1"/>
          </p:cNvSpPr>
          <p:nvPr/>
        </p:nvSpPr>
        <p:spPr bwMode="auto">
          <a:xfrm>
            <a:off x="3158331" y="4023320"/>
            <a:ext cx="91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8" name="Line 76"/>
          <p:cNvSpPr>
            <a:spLocks noChangeShapeType="1"/>
          </p:cNvSpPr>
          <p:nvPr/>
        </p:nvSpPr>
        <p:spPr bwMode="auto">
          <a:xfrm>
            <a:off x="3158331" y="4785320"/>
            <a:ext cx="91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19" name="Line 77"/>
          <p:cNvSpPr>
            <a:spLocks noChangeShapeType="1"/>
          </p:cNvSpPr>
          <p:nvPr/>
        </p:nvSpPr>
        <p:spPr bwMode="auto">
          <a:xfrm>
            <a:off x="3158331" y="5547320"/>
            <a:ext cx="91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5977731" y="2346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6815931" y="2346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7577931" y="2346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3" name="Rectangle 81"/>
          <p:cNvSpPr>
            <a:spLocks noChangeArrowheads="1"/>
          </p:cNvSpPr>
          <p:nvPr/>
        </p:nvSpPr>
        <p:spPr bwMode="auto">
          <a:xfrm>
            <a:off x="7654131" y="3108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7654131" y="3870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7654131" y="4632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6" name="Rectangle 84"/>
          <p:cNvSpPr>
            <a:spLocks noChangeArrowheads="1"/>
          </p:cNvSpPr>
          <p:nvPr/>
        </p:nvSpPr>
        <p:spPr bwMode="auto">
          <a:xfrm>
            <a:off x="7654131" y="5394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7" name="Rectangle 85"/>
          <p:cNvSpPr>
            <a:spLocks noChangeArrowheads="1"/>
          </p:cNvSpPr>
          <p:nvPr/>
        </p:nvSpPr>
        <p:spPr bwMode="auto">
          <a:xfrm>
            <a:off x="7654131" y="60807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6892131" y="6156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6053931" y="615692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95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0" name="pole tekstowe 8"/>
          <p:cNvSpPr txBox="1"/>
          <p:nvPr/>
        </p:nvSpPr>
        <p:spPr>
          <a:xfrm>
            <a:off x="179512" y="1124744"/>
            <a:ext cx="7895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b="1" dirty="0"/>
              <a:t>Pędzenia próbne</a:t>
            </a:r>
          </a:p>
          <a:p>
            <a:r>
              <a:rPr lang="pl-PL" dirty="0"/>
              <a:t>Pędzenia muszą być wykonywane na terenie RDLP w jednym okresie czasu.</a:t>
            </a:r>
            <a:endParaRPr lang="pl-PL" sz="1600" dirty="0"/>
          </a:p>
          <a:p>
            <a:endParaRPr lang="pl-PL" dirty="0"/>
          </a:p>
          <a:p>
            <a:r>
              <a:rPr lang="pl-PL" dirty="0"/>
              <a:t>Powierzchnia pędzeń próbnych musi stanowić min 10% powierzchni nadleśnictwa, (RDLP) - dobór powierzchni musi być losowy (można zastosować powierzchnie wylosowane przy poprzedniej inwentaryzacji).</a:t>
            </a:r>
            <a:endParaRPr lang="pl-PL" sz="1600" dirty="0"/>
          </a:p>
          <a:p>
            <a:endParaRPr lang="pl-PL" dirty="0"/>
          </a:p>
          <a:p>
            <a:r>
              <a:rPr lang="pl-PL" dirty="0"/>
              <a:t>W pędzeniach muszą uczestniczyć myśliwi i leśnicy z danego terenu. (optymalna proporcja 1:1) oraz przedstawiciele</a:t>
            </a:r>
          </a:p>
          <a:p>
            <a:r>
              <a:rPr lang="pl-PL" dirty="0"/>
              <a:t>MSWiA, </a:t>
            </a:r>
            <a:r>
              <a:rPr lang="pl-PL" dirty="0" err="1"/>
              <a:t>MRiRW</a:t>
            </a:r>
            <a:r>
              <a:rPr lang="pl-PL" dirty="0"/>
              <a:t>, organizacji pozarządowych </a:t>
            </a:r>
          </a:p>
          <a:p>
            <a:r>
              <a:rPr lang="pl-PL" dirty="0"/>
              <a:t>oraz samorządów.</a:t>
            </a:r>
          </a:p>
          <a:p>
            <a:endParaRPr lang="pl-PL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l-PL" sz="2800" b="1" dirty="0"/>
          </a:p>
        </p:txBody>
      </p:sp>
      <p:pic>
        <p:nvPicPr>
          <p:cNvPr id="31" name="Picture 2" descr="C:\Documents and Settings\bpopczyk\Pulpit\zdj łoś\P109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95075"/>
            <a:ext cx="3528392" cy="264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27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178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– okręgi PZŁ</a:t>
            </a:r>
          </a:p>
        </p:txBody>
      </p:sp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8" y="2257425"/>
            <a:ext cx="5014452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4449097" y="16816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Liczebność i pozyskanie dzików w Polsce w sezonach 2005/06</a:t>
            </a: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2015/16</a:t>
            </a:r>
            <a:endParaRPr lang="pl-PL" b="1" dirty="0"/>
          </a:p>
        </p:txBody>
      </p:sp>
      <p:pic>
        <p:nvPicPr>
          <p:cNvPr id="14" name="Obraz 13" descr="MapkaDzik_Poz14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2670380"/>
            <a:ext cx="383540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99" y="1695333"/>
            <a:ext cx="41009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Pozyskanie dzik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w okręgach łowieckich w sezonie 2014/15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(sztuki na 1000 ha powierzchni ogólnej)</a:t>
            </a:r>
            <a:r>
              <a:rPr kumimoji="0" lang="pl-PL" altLang="pl-PL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8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21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- województwa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39427"/>
              </p:ext>
            </p:extLst>
          </p:nvPr>
        </p:nvGraphicFramePr>
        <p:xfrm>
          <a:off x="357188" y="1690723"/>
          <a:ext cx="8267463" cy="48072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69872">
                  <a:extLst>
                    <a:ext uri="{9D8B030D-6E8A-4147-A177-3AD203B41FA5}">
                      <a16:colId xmlns:a16="http://schemas.microsoft.com/office/drawing/2014/main" val="2378513539"/>
                    </a:ext>
                  </a:extLst>
                </a:gridCol>
                <a:gridCol w="1358456">
                  <a:extLst>
                    <a:ext uri="{9D8B030D-6E8A-4147-A177-3AD203B41FA5}">
                      <a16:colId xmlns:a16="http://schemas.microsoft.com/office/drawing/2014/main" val="613370815"/>
                    </a:ext>
                  </a:extLst>
                </a:gridCol>
                <a:gridCol w="1195837">
                  <a:extLst>
                    <a:ext uri="{9D8B030D-6E8A-4147-A177-3AD203B41FA5}">
                      <a16:colId xmlns:a16="http://schemas.microsoft.com/office/drawing/2014/main" val="3622253500"/>
                    </a:ext>
                  </a:extLst>
                </a:gridCol>
                <a:gridCol w="1237166">
                  <a:extLst>
                    <a:ext uri="{9D8B030D-6E8A-4147-A177-3AD203B41FA5}">
                      <a16:colId xmlns:a16="http://schemas.microsoft.com/office/drawing/2014/main" val="3818125344"/>
                    </a:ext>
                  </a:extLst>
                </a:gridCol>
                <a:gridCol w="1274002">
                  <a:extLst>
                    <a:ext uri="{9D8B030D-6E8A-4147-A177-3AD203B41FA5}">
                      <a16:colId xmlns:a16="http://schemas.microsoft.com/office/drawing/2014/main" val="3542751977"/>
                    </a:ext>
                  </a:extLst>
                </a:gridCol>
                <a:gridCol w="1432130">
                  <a:extLst>
                    <a:ext uri="{9D8B030D-6E8A-4147-A177-3AD203B41FA5}">
                      <a16:colId xmlns:a16="http://schemas.microsoft.com/office/drawing/2014/main" val="2867713043"/>
                    </a:ext>
                  </a:extLst>
                </a:gridCol>
              </a:tblGrid>
              <a:tr h="881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Województwo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Powierzchnia ogólna (ha)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Powierzchnia leśna (ha)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Stan populacji na 10.III.2016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Zagęszczenie na 1000ha obwodu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Zagęszczenie na 1000ha powierzchni leśnej obwodu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4538681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Dolnośląskie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1603761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493474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20448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12,75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41,44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8143061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Kujawsko-pomorskie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1495962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355677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11931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7,98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33,54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9158804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Lubelskie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2166124</a:t>
                      </a:r>
                      <a:endParaRPr lang="pl-PL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570397</a:t>
                      </a:r>
                      <a:endParaRPr lang="pl-PL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12694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5,86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22,25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0234374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Lubuskie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1055538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542483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16110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15,26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29,70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0844950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Łódzkie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1573343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346563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7970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5,07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23,00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07458253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Małopolskie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1137270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353654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4889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4,30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13,82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6657230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Mazowieckie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3014942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717215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17808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5,91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24,83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4624927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Opolskie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753452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214568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8878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11,78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41,38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4808674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Podkarpackie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1208385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495508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8670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7,17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17,50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5403167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Podlaskie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1670954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456953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6677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4,00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14,61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3454504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Pomorskie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1641237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626073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17942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10,93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28,66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8164352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Śląskie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929607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358183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8734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9,40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24,38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825837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Świętokrzyskie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1037243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320145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5391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5,20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16,84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05021856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Warmińsko-mazurskie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2068493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602817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21590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10,44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35,82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62470778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Wielkopolskie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2461971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693776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25075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10,18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36,14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9600704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Zachodniopomorskie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1882548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740469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33962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18,04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45,87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2536467"/>
                  </a:ext>
                </a:extLst>
              </a:tr>
            </a:tbl>
          </a:graphicData>
        </a:graphic>
      </p:graphicFrame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4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- zagęszczenie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68103"/>
              </p:ext>
            </p:extLst>
          </p:nvPr>
        </p:nvGraphicFramePr>
        <p:xfrm>
          <a:off x="28597" y="1727929"/>
          <a:ext cx="9044383" cy="412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766">
                  <a:extLst>
                    <a:ext uri="{9D8B030D-6E8A-4147-A177-3AD203B41FA5}">
                      <a16:colId xmlns:a16="http://schemas.microsoft.com/office/drawing/2014/main" val="2593221434"/>
                    </a:ext>
                  </a:extLst>
                </a:gridCol>
                <a:gridCol w="887767">
                  <a:extLst>
                    <a:ext uri="{9D8B030D-6E8A-4147-A177-3AD203B41FA5}">
                      <a16:colId xmlns:a16="http://schemas.microsoft.com/office/drawing/2014/main" val="1125820663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989372803"/>
                    </a:ext>
                  </a:extLst>
                </a:gridCol>
                <a:gridCol w="832967">
                  <a:extLst>
                    <a:ext uri="{9D8B030D-6E8A-4147-A177-3AD203B41FA5}">
                      <a16:colId xmlns:a16="http://schemas.microsoft.com/office/drawing/2014/main" val="1269169983"/>
                    </a:ext>
                  </a:extLst>
                </a:gridCol>
                <a:gridCol w="889467">
                  <a:extLst>
                    <a:ext uri="{9D8B030D-6E8A-4147-A177-3AD203B41FA5}">
                      <a16:colId xmlns:a16="http://schemas.microsoft.com/office/drawing/2014/main" val="930658035"/>
                    </a:ext>
                  </a:extLst>
                </a:gridCol>
                <a:gridCol w="889467">
                  <a:extLst>
                    <a:ext uri="{9D8B030D-6E8A-4147-A177-3AD203B41FA5}">
                      <a16:colId xmlns:a16="http://schemas.microsoft.com/office/drawing/2014/main" val="3955773045"/>
                    </a:ext>
                  </a:extLst>
                </a:gridCol>
                <a:gridCol w="889467">
                  <a:extLst>
                    <a:ext uri="{9D8B030D-6E8A-4147-A177-3AD203B41FA5}">
                      <a16:colId xmlns:a16="http://schemas.microsoft.com/office/drawing/2014/main" val="3329999799"/>
                    </a:ext>
                  </a:extLst>
                </a:gridCol>
                <a:gridCol w="889467">
                  <a:extLst>
                    <a:ext uri="{9D8B030D-6E8A-4147-A177-3AD203B41FA5}">
                      <a16:colId xmlns:a16="http://schemas.microsoft.com/office/drawing/2014/main" val="2946973065"/>
                    </a:ext>
                  </a:extLst>
                </a:gridCol>
                <a:gridCol w="889467">
                  <a:extLst>
                    <a:ext uri="{9D8B030D-6E8A-4147-A177-3AD203B41FA5}">
                      <a16:colId xmlns:a16="http://schemas.microsoft.com/office/drawing/2014/main" val="733963113"/>
                    </a:ext>
                  </a:extLst>
                </a:gridCol>
                <a:gridCol w="863047">
                  <a:extLst>
                    <a:ext uri="{9D8B030D-6E8A-4147-A177-3AD203B41FA5}">
                      <a16:colId xmlns:a16="http://schemas.microsoft.com/office/drawing/2014/main" val="471078465"/>
                    </a:ext>
                  </a:extLst>
                </a:gridCol>
              </a:tblGrid>
              <a:tr h="6230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Województwo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Liczba obwodów łowieckich dzierżawionych przez koła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Liczba obwodów z zagęszczeniem dzika poniżej 0,5/km2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Procent obwodów z zagęszczeniem dzika poniżej 0,5/km2 = %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Liczba obwodów z zagęszczeniem dzika pow. 0,5/km2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Procent obwodów z zagęszczeniem dzika pow. 0,5/km2 = %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Liczba obwodów z zagęszczeniem dzika pow. 1/km2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Procent obwodów z zagęszczeniem dzika pow. 1/km2 = %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Liczba obwodów z zagęszczeniem dzika pow. 1,5/km2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</a:rPr>
                        <a:t>Procent obwodów z zagęszczeniem dzika pow. 1,5/km2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30605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>
                          <a:effectLst/>
                        </a:rPr>
                        <a:t>Dolnośląskie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360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324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226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62,78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33,33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661601999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>
                          <a:effectLst/>
                        </a:rPr>
                        <a:t>Kujawsko-pomorskie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251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76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30,28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69,72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32,67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9,56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562452929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Lubelskie</a:t>
                      </a:r>
                      <a:endParaRPr lang="pl-P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321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156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48,60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165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51,40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10,59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2,80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3172822638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Lubuskie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204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0,98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99,02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172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84,31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48,04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1485401222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Łódzkie</a:t>
                      </a:r>
                      <a:endParaRPr lang="pl-P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305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182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59,67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123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40,33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8,20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1,64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3831098225"/>
                  </a:ext>
                </a:extLst>
              </a:tr>
              <a:tr h="192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Małopolskie</a:t>
                      </a:r>
                      <a:endParaRPr lang="pl-P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241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163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67,63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32,37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10,79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2,49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1786285924"/>
                  </a:ext>
                </a:extLst>
              </a:tr>
              <a:tr h="124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Mazowieckie</a:t>
                      </a:r>
                      <a:endParaRPr lang="pl-P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585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278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47,52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307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52,48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95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16,24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5,47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662991911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>
                          <a:effectLst/>
                        </a:rPr>
                        <a:t>Opolskie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147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23,13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76,87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50,34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29,93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2659904345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Podkarpackie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206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36,41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131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63,59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17,48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6,80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2438827842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Podlaskie</a:t>
                      </a:r>
                      <a:endParaRPr lang="pl-P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294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210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71,43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28,57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3,74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0,34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467768305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Pomorskie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306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15,03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260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84,97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150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49,02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23,20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2588260909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Śląskie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207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26,09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153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73,91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83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40,10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17,39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3593904082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>
                          <a:solidFill>
                            <a:srgbClr val="FF0000"/>
                          </a:solidFill>
                          <a:effectLst/>
                        </a:rPr>
                        <a:t>Świętokrzyskie</a:t>
                      </a:r>
                      <a:endParaRPr lang="pl-P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203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128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63,05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36,95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8,87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3,94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1799961421"/>
                  </a:ext>
                </a:extLst>
              </a:tr>
              <a:tr h="14943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Warmińsko-mazurskie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16,17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83,83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44,31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18,86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738155186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Wielkopolskie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466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28,76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332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71,24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46,35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23,61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4266655982"/>
                  </a:ext>
                </a:extLst>
              </a:tr>
              <a:tr h="520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Zachodniopomorskie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248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92,54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169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63,06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678157424"/>
                  </a:ext>
                </a:extLst>
              </a:tr>
              <a:tr h="1505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u="none" strike="noStrike" dirty="0">
                          <a:effectLst/>
                        </a:rPr>
                        <a:t>Razem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>
                          <a:effectLst/>
                        </a:rPr>
                        <a:t>4698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1628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34,65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3070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65,35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1644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34,99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810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17,24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0" marR="3840" marT="3840" marB="0" anchor="b"/>
                </a:tc>
                <a:extLst>
                  <a:ext uri="{0D108BD9-81ED-4DB2-BD59-A6C34878D82A}">
                    <a16:rowId xmlns:a16="http://schemas.microsoft.com/office/drawing/2014/main" val="3589862528"/>
                  </a:ext>
                </a:extLst>
              </a:tr>
            </a:tbl>
          </a:graphicData>
        </a:graphic>
      </p:graphicFrame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4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- zagęszczenie</a:t>
            </a:r>
          </a:p>
        </p:txBody>
      </p:sp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24039"/>
              </p:ext>
            </p:extLst>
          </p:nvPr>
        </p:nvGraphicFramePr>
        <p:xfrm>
          <a:off x="176981" y="1592798"/>
          <a:ext cx="8427471" cy="458461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70683">
                  <a:extLst>
                    <a:ext uri="{9D8B030D-6E8A-4147-A177-3AD203B41FA5}">
                      <a16:colId xmlns:a16="http://schemas.microsoft.com/office/drawing/2014/main" val="1440728240"/>
                    </a:ext>
                  </a:extLst>
                </a:gridCol>
                <a:gridCol w="875945">
                  <a:extLst>
                    <a:ext uri="{9D8B030D-6E8A-4147-A177-3AD203B41FA5}">
                      <a16:colId xmlns:a16="http://schemas.microsoft.com/office/drawing/2014/main" val="4160784100"/>
                    </a:ext>
                  </a:extLst>
                </a:gridCol>
                <a:gridCol w="1103721">
                  <a:extLst>
                    <a:ext uri="{9D8B030D-6E8A-4147-A177-3AD203B41FA5}">
                      <a16:colId xmlns:a16="http://schemas.microsoft.com/office/drawing/2014/main" val="946295529"/>
                    </a:ext>
                  </a:extLst>
                </a:gridCol>
                <a:gridCol w="863386">
                  <a:extLst>
                    <a:ext uri="{9D8B030D-6E8A-4147-A177-3AD203B41FA5}">
                      <a16:colId xmlns:a16="http://schemas.microsoft.com/office/drawing/2014/main" val="1160266819"/>
                    </a:ext>
                  </a:extLst>
                </a:gridCol>
                <a:gridCol w="1053434">
                  <a:extLst>
                    <a:ext uri="{9D8B030D-6E8A-4147-A177-3AD203B41FA5}">
                      <a16:colId xmlns:a16="http://schemas.microsoft.com/office/drawing/2014/main" val="2174008790"/>
                    </a:ext>
                  </a:extLst>
                </a:gridCol>
                <a:gridCol w="1053434">
                  <a:extLst>
                    <a:ext uri="{9D8B030D-6E8A-4147-A177-3AD203B41FA5}">
                      <a16:colId xmlns:a16="http://schemas.microsoft.com/office/drawing/2014/main" val="1806473583"/>
                    </a:ext>
                  </a:extLst>
                </a:gridCol>
                <a:gridCol w="1053434">
                  <a:extLst>
                    <a:ext uri="{9D8B030D-6E8A-4147-A177-3AD203B41FA5}">
                      <a16:colId xmlns:a16="http://schemas.microsoft.com/office/drawing/2014/main" val="1587185492"/>
                    </a:ext>
                  </a:extLst>
                </a:gridCol>
                <a:gridCol w="1053434">
                  <a:extLst>
                    <a:ext uri="{9D8B030D-6E8A-4147-A177-3AD203B41FA5}">
                      <a16:colId xmlns:a16="http://schemas.microsoft.com/office/drawing/2014/main" val="3570376595"/>
                    </a:ext>
                  </a:extLst>
                </a:gridCol>
              </a:tblGrid>
              <a:tr h="9817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Etykiety wierszy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 poniżej 0,5 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poniżej 0,5km2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 pomiędzy 0,5-1km2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pomiędzy 0,5-1 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Suma z Pow. 1 = 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powyżej 1 km2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862443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Bialskopodlaski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80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36,25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46,25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17,50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795034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Białostocki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164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89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54,27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39,02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6,71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4890161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Bielski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38,16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39,47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22,37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64221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Bydgoski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144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16,67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45,83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37,50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2108353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Chełmski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32,14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17,86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443694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Ciechanowski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37,72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48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42,11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20,18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739318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Częstochowski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23,53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41,18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35,29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50575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Elbląski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22,47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19,10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58,43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31825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Gdański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143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16,08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40,56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43,36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83324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Gorzowski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1,72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12,07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86,21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7765956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Jeleniogórski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6,25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33,75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48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082760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Kaliski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53,93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31,46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14,61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663869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Katowicki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26,42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22,64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54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50,94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316870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Kielecki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66,47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25,88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7,65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51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6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- zagęszczenie</a:t>
            </a:r>
          </a:p>
        </p:txBody>
      </p:sp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63797"/>
              </p:ext>
            </p:extLst>
          </p:nvPr>
        </p:nvGraphicFramePr>
        <p:xfrm>
          <a:off x="251518" y="1592799"/>
          <a:ext cx="8463856" cy="4612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48050634"/>
                    </a:ext>
                  </a:extLst>
                </a:gridCol>
                <a:gridCol w="891826">
                  <a:extLst>
                    <a:ext uri="{9D8B030D-6E8A-4147-A177-3AD203B41FA5}">
                      <a16:colId xmlns:a16="http://schemas.microsoft.com/office/drawing/2014/main" val="3659244631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3769729250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773310390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3034539153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1585512341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3708446737"/>
                    </a:ext>
                  </a:extLst>
                </a:gridCol>
                <a:gridCol w="1057982">
                  <a:extLst>
                    <a:ext uri="{9D8B030D-6E8A-4147-A177-3AD203B41FA5}">
                      <a16:colId xmlns:a16="http://schemas.microsoft.com/office/drawing/2014/main" val="569222918"/>
                    </a:ext>
                  </a:extLst>
                </a:gridCol>
              </a:tblGrid>
              <a:tr h="7252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Etykiety wierszy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Liczba obwodów poniżej 0,5 km2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poniżej 0,5km2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 pomiędzy 0,5-1km2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pomiędzy 0,5-1 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Suma z Pow. 1 = 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powyżej 1 km2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56576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Koniński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76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61,84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28,95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9,21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54247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Koszaliński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0,00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9,43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90,57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697924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Krakowski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53,33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26,67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20,00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6673114"/>
                  </a:ext>
                </a:extLst>
              </a:tr>
              <a:tr h="2112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Krośnieński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56,86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43,14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0,00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7288413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Legnicki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9,46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16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21,62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68,92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9145714"/>
                  </a:ext>
                </a:extLst>
              </a:tr>
              <a:tr h="2112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Leszczyński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26,00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18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36,00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38,00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5526422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Lubelski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50,52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40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41,24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8,25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7746773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Łomżyński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82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96,34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3,66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0,00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5280416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Łódzki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63,46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28,85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7,69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7240202"/>
                  </a:ext>
                </a:extLst>
              </a:tr>
              <a:tr h="16453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Nowosądecki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81,94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16,67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1,39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9438829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Olsztyński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183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14,21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33,33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52,46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7734249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Opolski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131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24,43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26,72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48,85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74081"/>
                  </a:ext>
                </a:extLst>
              </a:tr>
              <a:tr h="197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Ostrołęcki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112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65,18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30,36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4,46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7460556"/>
                  </a:ext>
                </a:extLst>
              </a:tr>
              <a:tr h="19383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Pilski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116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4,31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12,93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96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82,76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06809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Piotrkowski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109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44,95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43,12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11,93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054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6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8600" y="-171400"/>
            <a:ext cx="91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cxnSp>
        <p:nvCxnSpPr>
          <p:cNvPr id="10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User\Desktop\Konferencja SGGW 2016\PZŁ_transparen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-2392"/>
            <a:ext cx="1080120" cy="1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76981" y="1223467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Dzik - zagęszczenie</a:t>
            </a:r>
          </a:p>
        </p:txBody>
      </p:sp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71735"/>
              </p:ext>
            </p:extLst>
          </p:nvPr>
        </p:nvGraphicFramePr>
        <p:xfrm>
          <a:off x="107504" y="1556792"/>
          <a:ext cx="8538392" cy="523854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67299">
                  <a:extLst>
                    <a:ext uri="{9D8B030D-6E8A-4147-A177-3AD203B41FA5}">
                      <a16:colId xmlns:a16="http://schemas.microsoft.com/office/drawing/2014/main" val="1465961453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3707526909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1873463724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4223047172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1869703800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2530800793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2550982841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val="3303153728"/>
                    </a:ext>
                  </a:extLst>
                </a:gridCol>
              </a:tblGrid>
              <a:tr h="45271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Etykiety wierszy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 poniżej 0,5 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poniżej 0,5km2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obwodów pomiędzy 0,5-1km2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pomiędzy 0,5-1 km2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Suma z Pow. 1 = 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% powyżej 1 km2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87342"/>
                  </a:ext>
                </a:extLst>
              </a:tr>
              <a:tr h="22170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Płocki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60,61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33,33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6,06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928481488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Poznański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173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13,87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24,28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61,85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159318873"/>
                  </a:ext>
                </a:extLst>
              </a:tr>
              <a:tr h="13718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Przemyski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22,03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33,90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44,07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012579103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Radomski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40,65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38,21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21,14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361868142"/>
                  </a:ext>
                </a:extLst>
              </a:tr>
              <a:tr h="12670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Rzeszowski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37,50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53,13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9,38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09739211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Siedlecki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54,48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39,55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5,97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502944024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Sieradzki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77,50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22,50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95259285"/>
                  </a:ext>
                </a:extLst>
              </a:tr>
              <a:tr h="146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Skierniewicki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49,18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24,59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26,23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931335680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Słupski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25,69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71,56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162497957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Suwalski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48,48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43,18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8,33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536969302"/>
                  </a:ext>
                </a:extLst>
              </a:tr>
              <a:tr h="10427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Szczeciński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95,00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972775770"/>
                  </a:ext>
                </a:extLst>
              </a:tr>
              <a:tr h="16912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Tarnobrzeski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51,32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39,47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9,21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15831192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Tarnowski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67,19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21,88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10,94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022554121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Toruński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33,80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39,44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26,76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69195332"/>
                  </a:ext>
                </a:extLst>
              </a:tr>
              <a:tr h="1458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Wałbrzyski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10,53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27,63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61,84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323902592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Warszawski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20,37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29,63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75644666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Włocławski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52,38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28,57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19,05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50367007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Wrocławski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11,86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25,42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62,71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2828645161"/>
                  </a:ext>
                </a:extLst>
              </a:tr>
              <a:tr h="137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Zamojski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66,22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31,08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2,70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1455836582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Zielonogórski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16,10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83,90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/>
                </a:tc>
                <a:extLst>
                  <a:ext uri="{0D108BD9-81ED-4DB2-BD59-A6C34878D82A}">
                    <a16:rowId xmlns:a16="http://schemas.microsoft.com/office/drawing/2014/main" val="423402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7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-1018" y="1124744"/>
            <a:ext cx="925353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pl-PL" sz="2000" b="1" i="1" dirty="0"/>
              <a:t>Problemy związane z ograniczeniem populacji dzików</a:t>
            </a:r>
            <a:endParaRPr lang="pl-PL" sz="2000" dirty="0"/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</a:rPr>
              <a:t>Czynniki przyrodnicze: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produkcja rolna </a:t>
            </a:r>
            <a:r>
              <a:rPr lang="pl-PL" altLang="pl-PL" sz="1800" dirty="0">
                <a:solidFill>
                  <a:srgbClr val="000000"/>
                </a:solidFill>
              </a:rPr>
              <a:t>– struktura upraw, udział kukurydzy w produkcji rolnej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klimat</a:t>
            </a:r>
            <a:r>
              <a:rPr lang="pl-PL" altLang="pl-PL" sz="1800" dirty="0">
                <a:solidFill>
                  <a:srgbClr val="000000"/>
                </a:solidFill>
              </a:rPr>
              <a:t> – okres zalegania pokrywy śnieżnej, warunki atmosferyczne podczas pełni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liczebność populacji 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choroby </a:t>
            </a:r>
            <a:r>
              <a:rPr lang="pl-PL" altLang="pl-PL" sz="1800" dirty="0">
                <a:solidFill>
                  <a:srgbClr val="000000"/>
                </a:solidFill>
              </a:rPr>
              <a:t>– ASF, CSF itp.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struktura socjalna </a:t>
            </a:r>
            <a:r>
              <a:rPr lang="pl-PL" altLang="pl-PL" sz="1800" dirty="0">
                <a:solidFill>
                  <a:srgbClr val="000000"/>
                </a:solidFill>
              </a:rPr>
              <a:t>– stosunek płci oraz udział osobników w grupach wiekowych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pl-PL" altLang="pl-PL" sz="1800" dirty="0">
              <a:solidFill>
                <a:srgbClr val="000000"/>
              </a:solidFill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</a:rPr>
              <a:t>Czynniki społecznoetyczne: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regulacje prawne </a:t>
            </a:r>
            <a:r>
              <a:rPr lang="pl-PL" altLang="pl-PL" sz="1800" dirty="0">
                <a:solidFill>
                  <a:srgbClr val="000000"/>
                </a:solidFill>
              </a:rPr>
              <a:t>– możliwość wykonywania polowania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wysokość szkód w płodach i uprawach rolnych</a:t>
            </a:r>
            <a:r>
              <a:rPr lang="pl-PL" altLang="pl-PL" sz="1800" dirty="0">
                <a:solidFill>
                  <a:srgbClr val="000000"/>
                </a:solidFill>
              </a:rPr>
              <a:t> – czynnik determinujący myśliwych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dokarmianie dzików </a:t>
            </a:r>
            <a:r>
              <a:rPr lang="pl-PL" altLang="pl-PL" sz="1800" dirty="0">
                <a:solidFill>
                  <a:srgbClr val="000000"/>
                </a:solidFill>
              </a:rPr>
              <a:t>– szczególnie w okresach braku niedoboru pokarmu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800" b="1" dirty="0">
                <a:solidFill>
                  <a:srgbClr val="000000"/>
                </a:solidFill>
              </a:rPr>
              <a:t> planowanie łowieckie </a:t>
            </a:r>
            <a:r>
              <a:rPr lang="pl-PL" altLang="pl-PL" sz="1800" dirty="0">
                <a:solidFill>
                  <a:srgbClr val="000000"/>
                </a:solidFill>
              </a:rPr>
              <a:t>– przyjęte założenia w zakresie przyrostu zrealizowanego</a:t>
            </a:r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2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9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5" descr="PZL 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04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196752"/>
            <a:ext cx="87851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1. Inwentaryzacja zwierzyny</a:t>
            </a:r>
          </a:p>
          <a:p>
            <a:pPr algn="just">
              <a:lnSpc>
                <a:spcPct val="150000"/>
              </a:lnSpc>
            </a:pPr>
            <a:endParaRPr lang="pl-PL" b="1" dirty="0"/>
          </a:p>
          <a:p>
            <a:pPr algn="just">
              <a:lnSpc>
                <a:spcPct val="150000"/>
              </a:lnSpc>
            </a:pPr>
            <a:r>
              <a:rPr lang="pl-PL" b="1" dirty="0"/>
              <a:t>2. Określanie stanu zwierzyny przed sezonem polowań</a:t>
            </a:r>
          </a:p>
          <a:p>
            <a:pPr algn="just">
              <a:lnSpc>
                <a:spcPct val="150000"/>
              </a:lnSpc>
            </a:pPr>
            <a:endParaRPr lang="pl-PL" b="1" dirty="0"/>
          </a:p>
          <a:p>
            <a:pPr algn="just">
              <a:lnSpc>
                <a:spcPct val="150000"/>
              </a:lnSpc>
            </a:pPr>
            <a:r>
              <a:rPr lang="pl-PL" b="1" dirty="0"/>
              <a:t>3. Planowanie łowieckie</a:t>
            </a:r>
          </a:p>
        </p:txBody>
      </p:sp>
      <p:pic>
        <p:nvPicPr>
          <p:cNvPr id="1026" name="Picture 2" descr="C:\Users\bpopczyk\Desktop\fwdzdjcia\odyniec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2" y="3834265"/>
            <a:ext cx="4364917" cy="29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2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695" y="1124744"/>
            <a:ext cx="860514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pl-PL" sz="2000" b="1" i="1" dirty="0"/>
              <a:t>Problemy związane z ograniczeniem populacji - na przykładzie populacji dzików</a:t>
            </a:r>
            <a:endParaRPr lang="pl-PL" sz="2000" dirty="0"/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</a:rPr>
              <a:t>Wybiórcze wykonywanie zatwierdzonych planów łowieckich </a:t>
            </a:r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000" dirty="0">
                <a:solidFill>
                  <a:srgbClr val="000000"/>
                </a:solidFill>
              </a:rPr>
              <a:t> Oszczędzanie samic </a:t>
            </a:r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000" dirty="0">
                <a:solidFill>
                  <a:srgbClr val="000000"/>
                </a:solidFill>
              </a:rPr>
              <a:t> Preferowanie odstrzału męskich przelatków</a:t>
            </a:r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000" dirty="0">
                <a:solidFill>
                  <a:srgbClr val="000000"/>
                </a:solidFill>
              </a:rPr>
              <a:t> Sztuczne zaburzanie struktury płci w populacji, poprzez celowy odstrzał samców np. trofea</a:t>
            </a:r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000" dirty="0">
                <a:solidFill>
                  <a:srgbClr val="000000"/>
                </a:solidFill>
              </a:rPr>
              <a:t> Zaburzanie struktury wiekowej populacji, poprzez odstrzał w większości młodych osobników (warchlaki – użytek własny)</a:t>
            </a:r>
          </a:p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000" dirty="0">
                <a:solidFill>
                  <a:srgbClr val="000000"/>
                </a:solidFill>
              </a:rPr>
              <a:t> Dokarmianie dzików w okresie zimowym, a w skrajnych przypadkach przez cały łowiecki rok gospodarczy </a:t>
            </a: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2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2"/>
          <p:cNvCxnSpPr/>
          <p:nvPr/>
        </p:nvCxnSpPr>
        <p:spPr>
          <a:xfrm>
            <a:off x="357188" y="1123950"/>
            <a:ext cx="8358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250757"/>
            <a:ext cx="701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	Brak odstrzału (3 lata)</a:t>
            </a: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85233"/>
              </p:ext>
            </p:extLst>
          </p:nvPr>
        </p:nvGraphicFramePr>
        <p:xfrm>
          <a:off x="0" y="1580216"/>
          <a:ext cx="9033545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6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PZL 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2" y="500063"/>
            <a:ext cx="512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ole tekstowe 4"/>
          <p:cNvSpPr txBox="1">
            <a:spLocks noChangeArrowheads="1"/>
          </p:cNvSpPr>
          <p:nvPr/>
        </p:nvSpPr>
        <p:spPr bwMode="auto">
          <a:xfrm>
            <a:off x="179512" y="1388877"/>
            <a:ext cx="5929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dirty="0">
                <a:latin typeface="Arial Unicode MS" pitchFamily="34" charset="-128"/>
              </a:rPr>
              <a:t>Ocena liczebność zwierzyny – inwentaryzacja</a:t>
            </a:r>
          </a:p>
        </p:txBody>
      </p:sp>
      <p:sp>
        <p:nvSpPr>
          <p:cNvPr id="6149" name="pole tekstowe 5"/>
          <p:cNvSpPr txBox="1">
            <a:spLocks noChangeArrowheads="1"/>
          </p:cNvSpPr>
          <p:nvPr/>
        </p:nvSpPr>
        <p:spPr bwMode="auto">
          <a:xfrm>
            <a:off x="179512" y="2780928"/>
            <a:ext cx="83581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0" dirty="0"/>
              <a:t> M</a:t>
            </a:r>
            <a:r>
              <a:rPr lang="pl-PL" dirty="0"/>
              <a:t>etoda bezpośrednia</a:t>
            </a:r>
            <a:r>
              <a:rPr lang="pl-PL" b="0" dirty="0"/>
              <a:t>  </a:t>
            </a:r>
          </a:p>
          <a:p>
            <a:r>
              <a:rPr lang="pl-PL" b="0" dirty="0"/>
              <a:t>Wtedy gdy mamy kontakt z żywą zwierzyną</a:t>
            </a:r>
          </a:p>
          <a:p>
            <a:endParaRPr lang="pl-PL" b="0" dirty="0"/>
          </a:p>
          <a:p>
            <a:r>
              <a:rPr lang="pl-PL" b="0" dirty="0"/>
              <a:t> M</a:t>
            </a:r>
            <a:r>
              <a:rPr lang="pl-PL" dirty="0"/>
              <a:t>etoda pośrednia</a:t>
            </a:r>
          </a:p>
          <a:p>
            <a:r>
              <a:rPr lang="pl-PL" b="0" dirty="0"/>
              <a:t>Wtedy kiedy mamy kontakt ze śladami bytowania zwierzyny</a:t>
            </a:r>
          </a:p>
          <a:p>
            <a:pPr lvl="2"/>
            <a:endParaRPr lang="pl-PL" b="0" dirty="0"/>
          </a:p>
          <a:p>
            <a:r>
              <a:rPr lang="pl-PL" b="0" dirty="0"/>
              <a:t> M</a:t>
            </a:r>
            <a:r>
              <a:rPr lang="pl-PL" dirty="0"/>
              <a:t>etoda bezwzględna</a:t>
            </a:r>
          </a:p>
          <a:p>
            <a:r>
              <a:rPr lang="pl-PL" b="0" dirty="0"/>
              <a:t>Wtedy inwentaryzacja odnosi się do powierzchni</a:t>
            </a:r>
          </a:p>
          <a:p>
            <a:endParaRPr lang="pl-PL" b="0" dirty="0"/>
          </a:p>
          <a:p>
            <a:r>
              <a:rPr lang="pl-PL" b="0" dirty="0"/>
              <a:t> M</a:t>
            </a:r>
            <a:r>
              <a:rPr lang="pl-PL" dirty="0"/>
              <a:t>etoda względna</a:t>
            </a:r>
          </a:p>
          <a:p>
            <a:r>
              <a:rPr lang="pl-PL" b="0" dirty="0"/>
              <a:t>Wtedy inwentaryzacja nie odnosi się do powierzchni</a:t>
            </a:r>
          </a:p>
          <a:p>
            <a:endParaRPr lang="pl-PL" b="0" dirty="0"/>
          </a:p>
        </p:txBody>
      </p:sp>
      <p:pic>
        <p:nvPicPr>
          <p:cNvPr id="2050" name="Picture 2" descr="C:\Users\bpopczyk\Desktop\fwdzdjcia\IMG_9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58" y="1256725"/>
            <a:ext cx="3903742" cy="2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5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1125538"/>
            <a:ext cx="57229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1">
              <a:tabLst>
                <a:tab pos="1371600" algn="l"/>
              </a:tabLst>
            </a:pPr>
            <a:r>
              <a:rPr lang="pl-PL" sz="2800"/>
              <a:t>Metody bezpośrednie i względne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Liczenia lotnicze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Liczenia na żerowiskach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Wiosenne liczenia saren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Całoroczne obserwacje</a:t>
            </a:r>
          </a:p>
          <a:p>
            <a:pPr lvl="2">
              <a:tabLst>
                <a:tab pos="1371600" algn="l"/>
              </a:tabLst>
            </a:pPr>
            <a:endParaRPr lang="pl-PL" sz="2800" b="0"/>
          </a:p>
        </p:txBody>
      </p:sp>
      <p:pic>
        <p:nvPicPr>
          <p:cNvPr id="4098" name="Picture 2" descr="C:\Users\bpopczyk\Desktop\fwdzdjcia\IMG_7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8" y="2783307"/>
            <a:ext cx="2726432" cy="40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0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07950" y="1125538"/>
            <a:ext cx="72691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1">
              <a:tabLst>
                <a:tab pos="1371600" algn="l"/>
              </a:tabLst>
            </a:pPr>
            <a:r>
              <a:rPr lang="pl-PL" sz="2800"/>
              <a:t>Metody pośrednie i bezwzględne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Otropienia oddziałów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Rejestracja żeremi bobrowych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Liczenie koloni borsuków</a:t>
            </a:r>
          </a:p>
          <a:p>
            <a:pPr lvl="1">
              <a:tabLst>
                <a:tab pos="1371600" algn="l"/>
              </a:tabLst>
            </a:pPr>
            <a:r>
              <a:rPr lang="pl-PL" sz="2800"/>
              <a:t>	Liczenie grup bobków jeleniowatych</a:t>
            </a:r>
          </a:p>
          <a:p>
            <a:pPr lvl="2">
              <a:tabLst>
                <a:tab pos="1371600" algn="l"/>
              </a:tabLst>
            </a:pPr>
            <a:endParaRPr lang="pl-PL" sz="2800" b="0"/>
          </a:p>
        </p:txBody>
      </p:sp>
      <p:pic>
        <p:nvPicPr>
          <p:cNvPr id="61446" name="Picture 6" descr="hirsc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73463"/>
            <a:ext cx="44450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4925" y="1125538"/>
            <a:ext cx="74485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1">
              <a:tabLst>
                <a:tab pos="1371600" algn="l"/>
              </a:tabLst>
            </a:pPr>
            <a:r>
              <a:rPr lang="pl-PL" sz="2800" dirty="0"/>
              <a:t>Metody pośrednie i względne</a:t>
            </a:r>
          </a:p>
          <a:p>
            <a:pPr lvl="1">
              <a:tabLst>
                <a:tab pos="1371600" algn="l"/>
              </a:tabLst>
            </a:pPr>
            <a:r>
              <a:rPr lang="pl-PL" sz="2800" dirty="0"/>
              <a:t>	Tropienie na transektach</a:t>
            </a:r>
          </a:p>
          <a:p>
            <a:pPr lvl="1">
              <a:tabLst>
                <a:tab pos="1371600" algn="l"/>
              </a:tabLst>
            </a:pPr>
            <a:r>
              <a:rPr lang="pl-PL" sz="2800" dirty="0"/>
              <a:t>	Oznaczanie DNA z odchodów</a:t>
            </a:r>
          </a:p>
          <a:p>
            <a:pPr lvl="1">
              <a:tabLst>
                <a:tab pos="1371600" algn="l"/>
              </a:tabLst>
            </a:pPr>
            <a:r>
              <a:rPr lang="pl-PL" sz="2800" dirty="0"/>
              <a:t>	Rejestracja ryczących byków</a:t>
            </a:r>
          </a:p>
          <a:p>
            <a:pPr lvl="1">
              <a:tabLst>
                <a:tab pos="1371600" algn="l"/>
              </a:tabLst>
            </a:pPr>
            <a:r>
              <a:rPr lang="pl-PL" sz="2800" dirty="0"/>
              <a:t>	Liczenia głosów tokujących kogutów </a:t>
            </a:r>
          </a:p>
          <a:p>
            <a:pPr lvl="2">
              <a:tabLst>
                <a:tab pos="1371600" algn="l"/>
              </a:tabLst>
            </a:pPr>
            <a:endParaRPr lang="pl-PL" sz="2800" b="0" dirty="0"/>
          </a:p>
        </p:txBody>
      </p:sp>
      <p:pic>
        <p:nvPicPr>
          <p:cNvPr id="64518" name="Picture 6" descr="kura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429000"/>
            <a:ext cx="218440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bażanty wolier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98888"/>
            <a:ext cx="4319588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0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196975"/>
            <a:ext cx="63166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1">
              <a:tabLst>
                <a:tab pos="1371600" algn="l"/>
              </a:tabLst>
            </a:pPr>
            <a:r>
              <a:rPr lang="pl-PL" sz="2800" dirty="0"/>
              <a:t>Metody bezpośrednie i bezwzględne</a:t>
            </a:r>
          </a:p>
          <a:p>
            <a:pPr lvl="2">
              <a:buFontTx/>
              <a:buChar char="•"/>
              <a:tabLst>
                <a:tab pos="1371600" algn="l"/>
              </a:tabLst>
            </a:pPr>
            <a:r>
              <a:rPr lang="pl-PL" sz="2800" b="0" dirty="0"/>
              <a:t> Pędzenia próbne</a:t>
            </a:r>
          </a:p>
          <a:p>
            <a:pPr lvl="2">
              <a:buFontTx/>
              <a:buChar char="•"/>
              <a:tabLst>
                <a:tab pos="1371600" algn="l"/>
              </a:tabLst>
            </a:pPr>
            <a:r>
              <a:rPr lang="pl-PL" sz="2800" b="0" dirty="0"/>
              <a:t> Taksacja pasowa zajęcy</a:t>
            </a:r>
          </a:p>
          <a:p>
            <a:pPr lvl="2">
              <a:buFontTx/>
              <a:buChar char="•"/>
              <a:tabLst>
                <a:tab pos="1371600" algn="l"/>
              </a:tabLst>
            </a:pPr>
            <a:r>
              <a:rPr lang="pl-PL" sz="2800" b="0" dirty="0"/>
              <a:t> Taksacja pasowa kuropatw</a:t>
            </a:r>
          </a:p>
          <a:p>
            <a:pPr lvl="2">
              <a:tabLst>
                <a:tab pos="1371600" algn="l"/>
              </a:tabLst>
            </a:pPr>
            <a:endParaRPr lang="pl-PL" sz="2800" b="0" dirty="0"/>
          </a:p>
        </p:txBody>
      </p:sp>
      <p:pic>
        <p:nvPicPr>
          <p:cNvPr id="3074" name="Picture 2" descr="C:\Users\bpopczyk\Desktop\fwdzdjcia\AWierzbienie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74" y="3861048"/>
            <a:ext cx="45409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0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1256878"/>
            <a:ext cx="77724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pl-PL" sz="4400" dirty="0">
                <a:solidFill>
                  <a:schemeClr val="accent3">
                    <a:lumMod val="75000"/>
                  </a:schemeClr>
                </a:solidFill>
              </a:rPr>
              <a:t>Pędzenia próbne – symulacja (Borkowski i in. </a:t>
            </a:r>
            <a:r>
              <a:rPr lang="pl-PL" sz="4000" dirty="0">
                <a:solidFill>
                  <a:schemeClr val="accent3">
                    <a:lumMod val="75000"/>
                  </a:schemeClr>
                </a:solidFill>
              </a:rPr>
              <a:t>2011</a:t>
            </a:r>
            <a:r>
              <a:rPr lang="pl-PL" sz="44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GB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7544" y="2628478"/>
            <a:ext cx="7772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pl-PL" sz="2400" dirty="0"/>
              <a:t>Na podstawie empirycznych danych określono rozkład opisujący sposób rozmieszczenia jeleni i saren w terenie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pl-PL" sz="2400" dirty="0"/>
              <a:t>Wirtualny las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pl-PL" sz="2400" dirty="0"/>
              <a:t>Testowano wpływ: zagęszczenia, wielkości ugrupowań, </a:t>
            </a:r>
            <a:r>
              <a:rPr lang="pl-PL" sz="2400" dirty="0" err="1"/>
              <a:t>skupiskowości</a:t>
            </a:r>
            <a:r>
              <a:rPr lang="pl-PL" sz="2400" dirty="0"/>
              <a:t> rozmieszczenia, pow. miotów, % pokrycia powierzchni pędzeniami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841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88" y="1071563"/>
            <a:ext cx="8358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5" descr="PZ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971600" y="44624"/>
            <a:ext cx="7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 dirty="0">
                <a:latin typeface="Calibri" pitchFamily="34" charset="0"/>
              </a:rPr>
              <a:t>Inwentaryzacja zwierzyny – podstawowe narzędzie do właściwego zarządzania populacjami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1381" y="1123950"/>
            <a:ext cx="6880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Czynniki wpływające na dokładność metod inwentaryzacji: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Procent powierzchni uwzględniony jako powierzchnia próbna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Zagęszczenie gatunku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System przestrzennego rozmieszczenia populacji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Warunki atmosferyczne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Przygotowanie osób – liczba i kompetencje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240893" y="3254477"/>
            <a:ext cx="466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Wpływ zagęszczenia saren na błąd pomiaru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70" y="3517520"/>
            <a:ext cx="6146024" cy="336997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192614" y="5535561"/>
            <a:ext cx="23487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000" b="1" dirty="0"/>
              <a:t>30% powierzchni pędzeń</a:t>
            </a:r>
          </a:p>
          <a:p>
            <a:pPr marL="285750" indent="-285750">
              <a:buFontTx/>
              <a:buChar char="-"/>
            </a:pPr>
            <a:r>
              <a:rPr lang="pl-PL" sz="1000" b="1" dirty="0"/>
              <a:t>20% powierzchni pędzeń</a:t>
            </a:r>
          </a:p>
          <a:p>
            <a:pPr marL="285750" indent="-285750">
              <a:buFontTx/>
              <a:buChar char="-"/>
            </a:pPr>
            <a:r>
              <a:rPr lang="pl-PL" sz="1000" b="1" dirty="0"/>
              <a:t>10% powierzchni pędzeń</a:t>
            </a:r>
          </a:p>
          <a:p>
            <a:pPr marL="285750" indent="-285750">
              <a:buFontTx/>
              <a:buChar char="-"/>
            </a:pPr>
            <a:r>
              <a:rPr lang="pl-PL" sz="1000" b="1" dirty="0"/>
              <a:t>poniżej 10% powierzchni pędzeń</a:t>
            </a:r>
          </a:p>
        </p:txBody>
      </p:sp>
    </p:spTree>
    <p:extLst>
      <p:ext uri="{BB962C8B-B14F-4D97-AF65-F5344CB8AC3E}">
        <p14:creationId xmlns:p14="http://schemas.microsoft.com/office/powerpoint/2010/main" val="1788491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1578</Words>
  <Application>Microsoft Office PowerPoint</Application>
  <PresentationFormat>Pokaz na ekranie (4:3)</PresentationFormat>
  <Paragraphs>819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Cambria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bpopczyk</dc:creator>
  <cp:lastModifiedBy>bpopczyk</cp:lastModifiedBy>
  <cp:revision>123</cp:revision>
  <cp:lastPrinted>2016-09-26T07:09:42Z</cp:lastPrinted>
  <dcterms:created xsi:type="dcterms:W3CDTF">2009-10-21T07:21:03Z</dcterms:created>
  <dcterms:modified xsi:type="dcterms:W3CDTF">2016-09-27T07:20:44Z</dcterms:modified>
</cp:coreProperties>
</file>