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70" r:id="rId2"/>
    <p:sldId id="271" r:id="rId3"/>
    <p:sldId id="256" r:id="rId4"/>
    <p:sldId id="257" r:id="rId5"/>
    <p:sldId id="274" r:id="rId6"/>
    <p:sldId id="275" r:id="rId7"/>
    <p:sldId id="279" r:id="rId8"/>
    <p:sldId id="280" r:id="rId9"/>
    <p:sldId id="304" r:id="rId10"/>
    <p:sldId id="305" r:id="rId11"/>
    <p:sldId id="306" r:id="rId12"/>
    <p:sldId id="283" r:id="rId13"/>
    <p:sldId id="281" r:id="rId14"/>
    <p:sldId id="286" r:id="rId15"/>
    <p:sldId id="287" r:id="rId16"/>
    <p:sldId id="288" r:id="rId17"/>
    <p:sldId id="289" r:id="rId18"/>
    <p:sldId id="290" r:id="rId19"/>
    <p:sldId id="291" r:id="rId20"/>
    <p:sldId id="292" r:id="rId21"/>
    <p:sldId id="293" r:id="rId22"/>
    <p:sldId id="294" r:id="rId23"/>
    <p:sldId id="295" r:id="rId24"/>
    <p:sldId id="296" r:id="rId25"/>
    <p:sldId id="297" r:id="rId26"/>
    <p:sldId id="299" r:id="rId27"/>
    <p:sldId id="298" r:id="rId28"/>
    <p:sldId id="301" r:id="rId29"/>
    <p:sldId id="284" r:id="rId30"/>
    <p:sldId id="300" r:id="rId31"/>
    <p:sldId id="302" r:id="rId32"/>
    <p:sldId id="303" r:id="rId33"/>
    <p:sldId id="258" r:id="rId34"/>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Styl pośredni 2 — Ak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Styl pośredni 4 — Ak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0" d="100"/>
          <a:sy n="60" d="100"/>
        </p:scale>
        <p:origin x="1388" y="2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ACA5F0-8EDF-40AB-B343-64A59D04D084}" type="datetimeFigureOut">
              <a:rPr lang="pl-PL" smtClean="0"/>
              <a:t>2016-07-25</a:t>
            </a:fld>
            <a:endParaRPr lang="pl-PL"/>
          </a:p>
        </p:txBody>
      </p:sp>
      <p:sp>
        <p:nvSpPr>
          <p:cNvPr id="4" name="Symbol zastępczy obrazu slajd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D30DBA-F071-4C75-AE5B-CEEF0CBB6146}" type="slidenum">
              <a:rPr lang="pl-PL" smtClean="0"/>
              <a:t>‹#›</a:t>
            </a:fld>
            <a:endParaRPr lang="pl-PL"/>
          </a:p>
        </p:txBody>
      </p:sp>
    </p:spTree>
    <p:extLst>
      <p:ext uri="{BB962C8B-B14F-4D97-AF65-F5344CB8AC3E}">
        <p14:creationId xmlns:p14="http://schemas.microsoft.com/office/powerpoint/2010/main" val="173800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0993B841-3EA9-4282-AD18-242485007F04}" type="datetimeFigureOut">
              <a:rPr lang="pl-PL" smtClean="0"/>
              <a:t>2016-07-25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35A8E34-FA88-42A3-85DA-EC281C9BC998}" type="slidenum">
              <a:rPr lang="pl-PL" smtClean="0"/>
              <a:t>‹#›</a:t>
            </a:fld>
            <a:endParaRPr lang="pl-PL"/>
          </a:p>
        </p:txBody>
      </p:sp>
    </p:spTree>
    <p:extLst>
      <p:ext uri="{BB962C8B-B14F-4D97-AF65-F5344CB8AC3E}">
        <p14:creationId xmlns:p14="http://schemas.microsoft.com/office/powerpoint/2010/main" val="3386745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0993B841-3EA9-4282-AD18-242485007F04}" type="datetimeFigureOut">
              <a:rPr lang="pl-PL" smtClean="0"/>
              <a:t>2016-07-25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35A8E34-FA88-42A3-85DA-EC281C9BC998}" type="slidenum">
              <a:rPr lang="pl-PL" smtClean="0"/>
              <a:t>‹#›</a:t>
            </a:fld>
            <a:endParaRPr lang="pl-PL"/>
          </a:p>
        </p:txBody>
      </p:sp>
    </p:spTree>
    <p:extLst>
      <p:ext uri="{BB962C8B-B14F-4D97-AF65-F5344CB8AC3E}">
        <p14:creationId xmlns:p14="http://schemas.microsoft.com/office/powerpoint/2010/main" val="3764669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0993B841-3EA9-4282-AD18-242485007F04}" type="datetimeFigureOut">
              <a:rPr lang="pl-PL" smtClean="0"/>
              <a:t>2016-07-25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35A8E34-FA88-42A3-85DA-EC281C9BC998}" type="slidenum">
              <a:rPr lang="pl-PL" smtClean="0"/>
              <a:t>‹#›</a:t>
            </a:fld>
            <a:endParaRPr lang="pl-PL"/>
          </a:p>
        </p:txBody>
      </p:sp>
    </p:spTree>
    <p:extLst>
      <p:ext uri="{BB962C8B-B14F-4D97-AF65-F5344CB8AC3E}">
        <p14:creationId xmlns:p14="http://schemas.microsoft.com/office/powerpoint/2010/main" val="3937090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0993B841-3EA9-4282-AD18-242485007F04}" type="datetimeFigureOut">
              <a:rPr lang="pl-PL" smtClean="0"/>
              <a:t>2016-07-25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35A8E34-FA88-42A3-85DA-EC281C9BC998}" type="slidenum">
              <a:rPr lang="pl-PL" smtClean="0"/>
              <a:t>‹#›</a:t>
            </a:fld>
            <a:endParaRPr lang="pl-PL"/>
          </a:p>
        </p:txBody>
      </p:sp>
    </p:spTree>
    <p:extLst>
      <p:ext uri="{BB962C8B-B14F-4D97-AF65-F5344CB8AC3E}">
        <p14:creationId xmlns:p14="http://schemas.microsoft.com/office/powerpoint/2010/main" val="4112592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0993B841-3EA9-4282-AD18-242485007F04}" type="datetimeFigureOut">
              <a:rPr lang="pl-PL" smtClean="0"/>
              <a:t>2016-07-25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35A8E34-FA88-42A3-85DA-EC281C9BC998}" type="slidenum">
              <a:rPr lang="pl-PL" smtClean="0"/>
              <a:t>‹#›</a:t>
            </a:fld>
            <a:endParaRPr lang="pl-PL"/>
          </a:p>
        </p:txBody>
      </p:sp>
    </p:spTree>
    <p:extLst>
      <p:ext uri="{BB962C8B-B14F-4D97-AF65-F5344CB8AC3E}">
        <p14:creationId xmlns:p14="http://schemas.microsoft.com/office/powerpoint/2010/main" val="1099671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0993B841-3EA9-4282-AD18-242485007F04}" type="datetimeFigureOut">
              <a:rPr lang="pl-PL" smtClean="0"/>
              <a:t>2016-07-25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E35A8E34-FA88-42A3-85DA-EC281C9BC998}" type="slidenum">
              <a:rPr lang="pl-PL" smtClean="0"/>
              <a:t>‹#›</a:t>
            </a:fld>
            <a:endParaRPr lang="pl-PL"/>
          </a:p>
        </p:txBody>
      </p:sp>
    </p:spTree>
    <p:extLst>
      <p:ext uri="{BB962C8B-B14F-4D97-AF65-F5344CB8AC3E}">
        <p14:creationId xmlns:p14="http://schemas.microsoft.com/office/powerpoint/2010/main" val="2260948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0993B841-3EA9-4282-AD18-242485007F04}" type="datetimeFigureOut">
              <a:rPr lang="pl-PL" smtClean="0"/>
              <a:t>2016-07-25</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E35A8E34-FA88-42A3-85DA-EC281C9BC998}" type="slidenum">
              <a:rPr lang="pl-PL" smtClean="0"/>
              <a:t>‹#›</a:t>
            </a:fld>
            <a:endParaRPr lang="pl-PL"/>
          </a:p>
        </p:txBody>
      </p:sp>
    </p:spTree>
    <p:extLst>
      <p:ext uri="{BB962C8B-B14F-4D97-AF65-F5344CB8AC3E}">
        <p14:creationId xmlns:p14="http://schemas.microsoft.com/office/powerpoint/2010/main" val="2522455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0993B841-3EA9-4282-AD18-242485007F04}" type="datetimeFigureOut">
              <a:rPr lang="pl-PL" smtClean="0"/>
              <a:t>2016-07-25</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E35A8E34-FA88-42A3-85DA-EC281C9BC998}" type="slidenum">
              <a:rPr lang="pl-PL" smtClean="0"/>
              <a:t>‹#›</a:t>
            </a:fld>
            <a:endParaRPr lang="pl-PL"/>
          </a:p>
        </p:txBody>
      </p:sp>
    </p:spTree>
    <p:extLst>
      <p:ext uri="{BB962C8B-B14F-4D97-AF65-F5344CB8AC3E}">
        <p14:creationId xmlns:p14="http://schemas.microsoft.com/office/powerpoint/2010/main" val="120137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0993B841-3EA9-4282-AD18-242485007F04}" type="datetimeFigureOut">
              <a:rPr lang="pl-PL" smtClean="0"/>
              <a:t>2016-07-25</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E35A8E34-FA88-42A3-85DA-EC281C9BC998}" type="slidenum">
              <a:rPr lang="pl-PL" smtClean="0"/>
              <a:t>‹#›</a:t>
            </a:fld>
            <a:endParaRPr lang="pl-PL"/>
          </a:p>
        </p:txBody>
      </p:sp>
    </p:spTree>
    <p:extLst>
      <p:ext uri="{BB962C8B-B14F-4D97-AF65-F5344CB8AC3E}">
        <p14:creationId xmlns:p14="http://schemas.microsoft.com/office/powerpoint/2010/main" val="1754601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0993B841-3EA9-4282-AD18-242485007F04}" type="datetimeFigureOut">
              <a:rPr lang="pl-PL" smtClean="0"/>
              <a:t>2016-07-25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E35A8E34-FA88-42A3-85DA-EC281C9BC998}" type="slidenum">
              <a:rPr lang="pl-PL" smtClean="0"/>
              <a:t>‹#›</a:t>
            </a:fld>
            <a:endParaRPr lang="pl-PL"/>
          </a:p>
        </p:txBody>
      </p:sp>
    </p:spTree>
    <p:extLst>
      <p:ext uri="{BB962C8B-B14F-4D97-AF65-F5344CB8AC3E}">
        <p14:creationId xmlns:p14="http://schemas.microsoft.com/office/powerpoint/2010/main" val="3374524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0993B841-3EA9-4282-AD18-242485007F04}" type="datetimeFigureOut">
              <a:rPr lang="pl-PL" smtClean="0"/>
              <a:t>2016-07-25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E35A8E34-FA88-42A3-85DA-EC281C9BC998}" type="slidenum">
              <a:rPr lang="pl-PL" smtClean="0"/>
              <a:t>‹#›</a:t>
            </a:fld>
            <a:endParaRPr lang="pl-PL"/>
          </a:p>
        </p:txBody>
      </p:sp>
    </p:spTree>
    <p:extLst>
      <p:ext uri="{BB962C8B-B14F-4D97-AF65-F5344CB8AC3E}">
        <p14:creationId xmlns:p14="http://schemas.microsoft.com/office/powerpoint/2010/main" val="1166886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6000"/>
            <a:lum/>
          </a:blip>
          <a:srcRect/>
          <a:stretch>
            <a:fillRect l="-6000" r="-6000"/>
          </a:stretch>
        </a:blip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93B841-3EA9-4282-AD18-242485007F04}" type="datetimeFigureOut">
              <a:rPr lang="pl-PL" smtClean="0"/>
              <a:t>2016-07-25</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5A8E34-FA88-42A3-85DA-EC281C9BC998}" type="slidenum">
              <a:rPr lang="pl-PL" smtClean="0"/>
              <a:t>‹#›</a:t>
            </a:fld>
            <a:endParaRPr lang="pl-PL"/>
          </a:p>
        </p:txBody>
      </p:sp>
    </p:spTree>
    <p:extLst>
      <p:ext uri="{BB962C8B-B14F-4D97-AF65-F5344CB8AC3E}">
        <p14:creationId xmlns:p14="http://schemas.microsoft.com/office/powerpoint/2010/main" val="15943787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7669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Łącznik prostoliniowy 4"/>
          <p:cNvCxnSpPr/>
          <p:nvPr/>
        </p:nvCxnSpPr>
        <p:spPr>
          <a:xfrm>
            <a:off x="0" y="764704"/>
            <a:ext cx="91440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pole tekstowe 9"/>
          <p:cNvSpPr txBox="1"/>
          <p:nvPr/>
        </p:nvSpPr>
        <p:spPr>
          <a:xfrm>
            <a:off x="72008" y="116632"/>
            <a:ext cx="9036496" cy="553998"/>
          </a:xfrm>
          <a:prstGeom prst="rect">
            <a:avLst/>
          </a:prstGeom>
          <a:noFill/>
        </p:spPr>
        <p:txBody>
          <a:bodyPr wrap="square" rtlCol="0">
            <a:spAutoFit/>
          </a:bodyPr>
          <a:lstStyle/>
          <a:p>
            <a:r>
              <a:rPr lang="pl-PL" sz="3000" b="1" dirty="0"/>
              <a:t>Nowelizacja ustawy prawo łowieckie w zakresie szkód</a:t>
            </a:r>
          </a:p>
        </p:txBody>
      </p:sp>
      <p:sp>
        <p:nvSpPr>
          <p:cNvPr id="4" name="pole tekstowe 3"/>
          <p:cNvSpPr txBox="1"/>
          <p:nvPr/>
        </p:nvSpPr>
        <p:spPr>
          <a:xfrm>
            <a:off x="323528" y="980728"/>
            <a:ext cx="2712922" cy="523220"/>
          </a:xfrm>
          <a:prstGeom prst="rect">
            <a:avLst/>
          </a:prstGeom>
          <a:noFill/>
        </p:spPr>
        <p:txBody>
          <a:bodyPr wrap="none" rtlCol="0">
            <a:spAutoFit/>
          </a:bodyPr>
          <a:lstStyle/>
          <a:p>
            <a:r>
              <a:rPr lang="pl-PL" sz="2800" b="1" dirty="0"/>
              <a:t>Szkody łowieckie</a:t>
            </a:r>
          </a:p>
        </p:txBody>
      </p:sp>
      <p:sp>
        <p:nvSpPr>
          <p:cNvPr id="6" name="Prostokąt 5"/>
          <p:cNvSpPr/>
          <p:nvPr/>
        </p:nvSpPr>
        <p:spPr>
          <a:xfrm>
            <a:off x="323528" y="1412776"/>
            <a:ext cx="8352928" cy="923330"/>
          </a:xfrm>
          <a:prstGeom prst="rect">
            <a:avLst/>
          </a:prstGeom>
        </p:spPr>
        <p:txBody>
          <a:bodyPr wrap="square">
            <a:spAutoFit/>
          </a:bodyPr>
          <a:lstStyle/>
          <a:p>
            <a:pPr lvl="0"/>
            <a:r>
              <a:rPr lang="pl-PL" b="1" dirty="0">
                <a:solidFill>
                  <a:srgbClr val="333333"/>
                </a:solidFill>
              </a:rPr>
              <a:t>Możliwe warianty składki do funduszu:</a:t>
            </a:r>
          </a:p>
          <a:p>
            <a:pPr lvl="0"/>
            <a:r>
              <a:rPr lang="pl-PL" b="1" dirty="0">
                <a:solidFill>
                  <a:srgbClr val="333333"/>
                </a:solidFill>
              </a:rPr>
              <a:t>1) Składka zależna od kategorii obwodu łowieckiego i wysokości szkód łowieckich (dwie zmienne). </a:t>
            </a:r>
          </a:p>
        </p:txBody>
      </p:sp>
      <p:sp>
        <p:nvSpPr>
          <p:cNvPr id="7" name="Prostokąt 6"/>
          <p:cNvSpPr/>
          <p:nvPr/>
        </p:nvSpPr>
        <p:spPr>
          <a:xfrm>
            <a:off x="519457" y="2095103"/>
            <a:ext cx="8280920" cy="4247317"/>
          </a:xfrm>
          <a:prstGeom prst="rect">
            <a:avLst/>
          </a:prstGeom>
        </p:spPr>
        <p:txBody>
          <a:bodyPr wrap="square">
            <a:spAutoFit/>
          </a:bodyPr>
          <a:lstStyle/>
          <a:p>
            <a:endParaRPr lang="pl-PL" dirty="0">
              <a:solidFill>
                <a:srgbClr val="333333"/>
              </a:solidFill>
            </a:endParaRPr>
          </a:p>
          <a:p>
            <a:pPr algn="just"/>
            <a:endParaRPr lang="pl-PL" dirty="0">
              <a:solidFill>
                <a:srgbClr val="333333"/>
              </a:solidFill>
            </a:endParaRPr>
          </a:p>
          <a:p>
            <a:pPr algn="just"/>
            <a:endParaRPr lang="pl-PL" dirty="0">
              <a:solidFill>
                <a:srgbClr val="333333"/>
              </a:solidFill>
            </a:endParaRPr>
          </a:p>
          <a:p>
            <a:pPr algn="just"/>
            <a:endParaRPr lang="pl-PL" dirty="0">
              <a:solidFill>
                <a:srgbClr val="333333"/>
              </a:solidFill>
            </a:endParaRPr>
          </a:p>
          <a:p>
            <a:pPr algn="just"/>
            <a:endParaRPr lang="pl-PL" dirty="0">
              <a:solidFill>
                <a:srgbClr val="333333"/>
              </a:solidFill>
            </a:endParaRPr>
          </a:p>
          <a:p>
            <a:pPr algn="just"/>
            <a:endParaRPr lang="pl-PL" dirty="0">
              <a:solidFill>
                <a:srgbClr val="333333"/>
              </a:solidFill>
            </a:endParaRPr>
          </a:p>
          <a:p>
            <a:pPr algn="just"/>
            <a:endParaRPr lang="pl-PL" dirty="0">
              <a:solidFill>
                <a:srgbClr val="333333"/>
              </a:solidFill>
            </a:endParaRPr>
          </a:p>
          <a:p>
            <a:pPr algn="just"/>
            <a:endParaRPr lang="pl-PL" dirty="0">
              <a:solidFill>
                <a:srgbClr val="333333"/>
              </a:solidFill>
            </a:endParaRPr>
          </a:p>
          <a:p>
            <a:pPr algn="just"/>
            <a:endParaRPr lang="pl-PL" dirty="0">
              <a:solidFill>
                <a:srgbClr val="333333"/>
              </a:solidFill>
            </a:endParaRPr>
          </a:p>
          <a:p>
            <a:pPr algn="just"/>
            <a:endParaRPr lang="pl-PL" dirty="0">
              <a:solidFill>
                <a:srgbClr val="333333"/>
              </a:solidFill>
            </a:endParaRPr>
          </a:p>
          <a:p>
            <a:pPr algn="just"/>
            <a:endParaRPr lang="pl-PL" dirty="0">
              <a:solidFill>
                <a:srgbClr val="333333"/>
              </a:solidFill>
            </a:endParaRPr>
          </a:p>
          <a:p>
            <a:pPr algn="just"/>
            <a:endParaRPr lang="pl-PL" dirty="0">
              <a:solidFill>
                <a:srgbClr val="333333"/>
              </a:solidFill>
            </a:endParaRPr>
          </a:p>
          <a:p>
            <a:pPr algn="just"/>
            <a:r>
              <a:rPr lang="pl-PL" dirty="0">
                <a:solidFill>
                  <a:srgbClr val="333333"/>
                </a:solidFill>
              </a:rPr>
              <a:t>Przy założeniu poniższych wartości wskaźnika dla danej kategorii obwodu łowieckiego sumarycznie wpływy do funduszu wyniosą zatem od </a:t>
            </a:r>
            <a:r>
              <a:rPr lang="pl-PL" b="1" dirty="0">
                <a:solidFill>
                  <a:srgbClr val="333333"/>
                </a:solidFill>
              </a:rPr>
              <a:t>ok. 19 mln </a:t>
            </a:r>
            <a:r>
              <a:rPr lang="pl-PL" dirty="0">
                <a:solidFill>
                  <a:srgbClr val="333333"/>
                </a:solidFill>
              </a:rPr>
              <a:t>zł przy wariancie minimalnym do ok. </a:t>
            </a:r>
            <a:r>
              <a:rPr lang="pl-PL" b="1" dirty="0">
                <a:solidFill>
                  <a:srgbClr val="333333"/>
                </a:solidFill>
              </a:rPr>
              <a:t>45 mln zł</a:t>
            </a:r>
            <a:r>
              <a:rPr lang="pl-PL" dirty="0">
                <a:solidFill>
                  <a:srgbClr val="333333"/>
                </a:solidFill>
              </a:rPr>
              <a:t> w wariancie maksymalnym.</a:t>
            </a:r>
          </a:p>
        </p:txBody>
      </p:sp>
      <p:graphicFrame>
        <p:nvGraphicFramePr>
          <p:cNvPr id="8" name="Tabela 7"/>
          <p:cNvGraphicFramePr>
            <a:graphicFrameLocks noGrp="1"/>
          </p:cNvGraphicFramePr>
          <p:nvPr>
            <p:extLst>
              <p:ext uri="{D42A27DB-BD31-4B8C-83A1-F6EECF244321}">
                <p14:modId xmlns:p14="http://schemas.microsoft.com/office/powerpoint/2010/main" val="3137635834"/>
              </p:ext>
            </p:extLst>
          </p:nvPr>
        </p:nvGraphicFramePr>
        <p:xfrm>
          <a:off x="559646" y="2433229"/>
          <a:ext cx="8116810" cy="2723963"/>
        </p:xfrm>
        <a:graphic>
          <a:graphicData uri="http://schemas.openxmlformats.org/drawingml/2006/table">
            <a:tbl>
              <a:tblPr firstRow="1" firstCol="1" bandRow="1">
                <a:tableStyleId>{F5AB1C69-6EDB-4FF4-983F-18BD219EF322}</a:tableStyleId>
              </a:tblPr>
              <a:tblGrid>
                <a:gridCol w="1213696">
                  <a:extLst>
                    <a:ext uri="{9D8B030D-6E8A-4147-A177-3AD203B41FA5}">
                      <a16:colId xmlns:a16="http://schemas.microsoft.com/office/drawing/2014/main" val="20000"/>
                    </a:ext>
                  </a:extLst>
                </a:gridCol>
                <a:gridCol w="1363209">
                  <a:extLst>
                    <a:ext uri="{9D8B030D-6E8A-4147-A177-3AD203B41FA5}">
                      <a16:colId xmlns:a16="http://schemas.microsoft.com/office/drawing/2014/main" val="20001"/>
                    </a:ext>
                  </a:extLst>
                </a:gridCol>
                <a:gridCol w="1363209">
                  <a:extLst>
                    <a:ext uri="{9D8B030D-6E8A-4147-A177-3AD203B41FA5}">
                      <a16:colId xmlns:a16="http://schemas.microsoft.com/office/drawing/2014/main" val="20002"/>
                    </a:ext>
                  </a:extLst>
                </a:gridCol>
                <a:gridCol w="2180567">
                  <a:extLst>
                    <a:ext uri="{9D8B030D-6E8A-4147-A177-3AD203B41FA5}">
                      <a16:colId xmlns:a16="http://schemas.microsoft.com/office/drawing/2014/main" val="20003"/>
                    </a:ext>
                  </a:extLst>
                </a:gridCol>
                <a:gridCol w="1996129">
                  <a:extLst>
                    <a:ext uri="{9D8B030D-6E8A-4147-A177-3AD203B41FA5}">
                      <a16:colId xmlns:a16="http://schemas.microsoft.com/office/drawing/2014/main" val="20004"/>
                    </a:ext>
                  </a:extLst>
                </a:gridCol>
              </a:tblGrid>
              <a:tr h="483683">
                <a:tc>
                  <a:txBody>
                    <a:bodyPr/>
                    <a:lstStyle/>
                    <a:p>
                      <a:endParaRPr lang="pl-PL" sz="1100" dirty="0">
                        <a:solidFill>
                          <a:srgbClr val="333333"/>
                        </a:solidFill>
                        <a:effectLst/>
                        <a:latin typeface="Times"/>
                        <a:cs typeface="Times New Roman"/>
                      </a:endParaRPr>
                    </a:p>
                  </a:txBody>
                  <a:tcPr marL="44450" marR="44450" marT="0" marB="0" anchor="ctr"/>
                </a:tc>
                <a:tc gridSpan="2">
                  <a:txBody>
                    <a:bodyPr/>
                    <a:lstStyle/>
                    <a:p>
                      <a:pPr algn="ctr">
                        <a:lnSpc>
                          <a:spcPct val="150000"/>
                        </a:lnSpc>
                        <a:spcAft>
                          <a:spcPts val="0"/>
                        </a:spcAft>
                      </a:pPr>
                      <a:r>
                        <a:rPr lang="pl-PL" sz="1400" dirty="0">
                          <a:effectLst/>
                        </a:rPr>
                        <a:t>Wskaźnik</a:t>
                      </a:r>
                      <a:endParaRPr lang="pl-PL" sz="1600" dirty="0">
                        <a:solidFill>
                          <a:srgbClr val="333333"/>
                        </a:solidFill>
                        <a:effectLst/>
                        <a:latin typeface="Times New Roman"/>
                        <a:ea typeface="Times New Roman"/>
                        <a:cs typeface="Arial"/>
                      </a:endParaRPr>
                    </a:p>
                  </a:txBody>
                  <a:tcPr marL="44450" marR="44450" marT="0" marB="0" anchor="ctr"/>
                </a:tc>
                <a:tc hMerge="1">
                  <a:txBody>
                    <a:bodyPr/>
                    <a:lstStyle/>
                    <a:p>
                      <a:endParaRPr lang="pl-PL"/>
                    </a:p>
                  </a:txBody>
                  <a:tcPr/>
                </a:tc>
                <a:tc gridSpan="2">
                  <a:txBody>
                    <a:bodyPr/>
                    <a:lstStyle/>
                    <a:p>
                      <a:pPr algn="ctr">
                        <a:lnSpc>
                          <a:spcPct val="150000"/>
                        </a:lnSpc>
                        <a:spcAft>
                          <a:spcPts val="0"/>
                        </a:spcAft>
                      </a:pPr>
                      <a:r>
                        <a:rPr lang="pl-PL" sz="1400">
                          <a:effectLst/>
                        </a:rPr>
                        <a:t>Wpływy do funduszu</a:t>
                      </a:r>
                      <a:endParaRPr lang="pl-PL" sz="1600">
                        <a:solidFill>
                          <a:srgbClr val="333333"/>
                        </a:solidFill>
                        <a:effectLst/>
                        <a:latin typeface="Times New Roman"/>
                        <a:ea typeface="Times New Roman"/>
                        <a:cs typeface="Arial"/>
                      </a:endParaRPr>
                    </a:p>
                  </a:txBody>
                  <a:tcPr marL="44450" marR="44450" marT="0" marB="0" anchor="ctr"/>
                </a:tc>
                <a:tc hMerge="1">
                  <a:txBody>
                    <a:bodyPr/>
                    <a:lstStyle/>
                    <a:p>
                      <a:endParaRPr lang="pl-PL"/>
                    </a:p>
                  </a:txBody>
                  <a:tcPr/>
                </a:tc>
                <a:extLst>
                  <a:ext uri="{0D108BD9-81ED-4DB2-BD59-A6C34878D82A}">
                    <a16:rowId xmlns:a16="http://schemas.microsoft.com/office/drawing/2014/main" val="10000"/>
                  </a:ext>
                </a:extLst>
              </a:tr>
              <a:tr h="280779">
                <a:tc>
                  <a:txBody>
                    <a:bodyPr/>
                    <a:lstStyle/>
                    <a:p>
                      <a:pPr>
                        <a:lnSpc>
                          <a:spcPct val="150000"/>
                        </a:lnSpc>
                        <a:spcAft>
                          <a:spcPts val="0"/>
                        </a:spcAft>
                      </a:pPr>
                      <a:r>
                        <a:rPr lang="pl-PL" sz="1400">
                          <a:effectLst/>
                        </a:rPr>
                        <a:t>kategoria</a:t>
                      </a:r>
                      <a:endParaRPr lang="pl-PL" sz="1600">
                        <a:solidFill>
                          <a:srgbClr val="333333"/>
                        </a:solidFill>
                        <a:effectLst/>
                        <a:latin typeface="Times New Roman"/>
                        <a:ea typeface="Times New Roman"/>
                        <a:cs typeface="Arial"/>
                      </a:endParaRPr>
                    </a:p>
                  </a:txBody>
                  <a:tcPr marL="44450" marR="44450" marT="0" marB="0" anchor="ctr"/>
                </a:tc>
                <a:tc>
                  <a:txBody>
                    <a:bodyPr/>
                    <a:lstStyle/>
                    <a:p>
                      <a:pPr algn="ctr">
                        <a:lnSpc>
                          <a:spcPct val="150000"/>
                        </a:lnSpc>
                        <a:spcAft>
                          <a:spcPts val="0"/>
                        </a:spcAft>
                      </a:pPr>
                      <a:r>
                        <a:rPr lang="pl-PL" sz="1400" dirty="0">
                          <a:effectLst/>
                        </a:rPr>
                        <a:t>min</a:t>
                      </a:r>
                      <a:endParaRPr lang="pl-PL" sz="1600" dirty="0">
                        <a:solidFill>
                          <a:srgbClr val="333333"/>
                        </a:solidFill>
                        <a:effectLst/>
                        <a:latin typeface="Times New Roman"/>
                        <a:ea typeface="Times New Roman"/>
                        <a:cs typeface="Arial"/>
                      </a:endParaRPr>
                    </a:p>
                  </a:txBody>
                  <a:tcPr marL="44450" marR="44450" marT="0" marB="0" anchor="ctr"/>
                </a:tc>
                <a:tc>
                  <a:txBody>
                    <a:bodyPr/>
                    <a:lstStyle/>
                    <a:p>
                      <a:pPr algn="ctr">
                        <a:lnSpc>
                          <a:spcPct val="150000"/>
                        </a:lnSpc>
                        <a:spcAft>
                          <a:spcPts val="0"/>
                        </a:spcAft>
                      </a:pPr>
                      <a:r>
                        <a:rPr lang="pl-PL" sz="1400">
                          <a:effectLst/>
                        </a:rPr>
                        <a:t>max</a:t>
                      </a:r>
                      <a:endParaRPr lang="pl-PL" sz="1600">
                        <a:solidFill>
                          <a:srgbClr val="333333"/>
                        </a:solidFill>
                        <a:effectLst/>
                        <a:latin typeface="Times New Roman"/>
                        <a:ea typeface="Times New Roman"/>
                        <a:cs typeface="Arial"/>
                      </a:endParaRPr>
                    </a:p>
                  </a:txBody>
                  <a:tcPr marL="44450" marR="44450" marT="0" marB="0" anchor="ctr"/>
                </a:tc>
                <a:tc>
                  <a:txBody>
                    <a:bodyPr/>
                    <a:lstStyle/>
                    <a:p>
                      <a:pPr algn="ctr">
                        <a:lnSpc>
                          <a:spcPct val="150000"/>
                        </a:lnSpc>
                        <a:spcAft>
                          <a:spcPts val="0"/>
                        </a:spcAft>
                      </a:pPr>
                      <a:r>
                        <a:rPr lang="pl-PL" sz="1400">
                          <a:effectLst/>
                        </a:rPr>
                        <a:t>min</a:t>
                      </a:r>
                      <a:endParaRPr lang="pl-PL" sz="1600">
                        <a:solidFill>
                          <a:srgbClr val="333333"/>
                        </a:solidFill>
                        <a:effectLst/>
                        <a:latin typeface="Times New Roman"/>
                        <a:ea typeface="Times New Roman"/>
                        <a:cs typeface="Arial"/>
                      </a:endParaRPr>
                    </a:p>
                  </a:txBody>
                  <a:tcPr marL="44450" marR="44450" marT="0" marB="0" anchor="ctr"/>
                </a:tc>
                <a:tc>
                  <a:txBody>
                    <a:bodyPr/>
                    <a:lstStyle/>
                    <a:p>
                      <a:pPr algn="ctr">
                        <a:lnSpc>
                          <a:spcPct val="150000"/>
                        </a:lnSpc>
                        <a:spcAft>
                          <a:spcPts val="0"/>
                        </a:spcAft>
                      </a:pPr>
                      <a:r>
                        <a:rPr lang="pl-PL" sz="1400">
                          <a:effectLst/>
                        </a:rPr>
                        <a:t>max</a:t>
                      </a:r>
                      <a:endParaRPr lang="pl-PL" sz="1600">
                        <a:solidFill>
                          <a:srgbClr val="333333"/>
                        </a:solidFill>
                        <a:effectLst/>
                        <a:latin typeface="Times New Roman"/>
                        <a:ea typeface="Times New Roman"/>
                        <a:cs typeface="Arial"/>
                      </a:endParaRPr>
                    </a:p>
                  </a:txBody>
                  <a:tcPr marL="44450" marR="44450" marT="0" marB="0" anchor="ctr"/>
                </a:tc>
                <a:extLst>
                  <a:ext uri="{0D108BD9-81ED-4DB2-BD59-A6C34878D82A}">
                    <a16:rowId xmlns:a16="http://schemas.microsoft.com/office/drawing/2014/main" val="10001"/>
                  </a:ext>
                </a:extLst>
              </a:tr>
              <a:tr h="280779">
                <a:tc>
                  <a:txBody>
                    <a:bodyPr/>
                    <a:lstStyle/>
                    <a:p>
                      <a:pPr>
                        <a:lnSpc>
                          <a:spcPct val="150000"/>
                        </a:lnSpc>
                        <a:spcAft>
                          <a:spcPts val="0"/>
                        </a:spcAft>
                      </a:pPr>
                      <a:r>
                        <a:rPr lang="pl-PL" sz="1400">
                          <a:effectLst/>
                        </a:rPr>
                        <a:t>b. dobra</a:t>
                      </a:r>
                      <a:endParaRPr lang="pl-PL" sz="1600">
                        <a:solidFill>
                          <a:srgbClr val="333333"/>
                        </a:solidFill>
                        <a:effectLst/>
                        <a:latin typeface="Times New Roman"/>
                        <a:ea typeface="Times New Roman"/>
                        <a:cs typeface="Arial"/>
                      </a:endParaRPr>
                    </a:p>
                  </a:txBody>
                  <a:tcPr marL="44450" marR="44450" marT="0" marB="0" anchor="b"/>
                </a:tc>
                <a:tc>
                  <a:txBody>
                    <a:bodyPr/>
                    <a:lstStyle/>
                    <a:p>
                      <a:pPr algn="ctr">
                        <a:lnSpc>
                          <a:spcPct val="150000"/>
                        </a:lnSpc>
                        <a:spcAft>
                          <a:spcPts val="0"/>
                        </a:spcAft>
                      </a:pPr>
                      <a:r>
                        <a:rPr lang="pl-PL" sz="1400" dirty="0">
                          <a:effectLst/>
                        </a:rPr>
                        <a:t>0,08</a:t>
                      </a:r>
                      <a:endParaRPr lang="pl-PL" sz="1600" dirty="0">
                        <a:solidFill>
                          <a:srgbClr val="333333"/>
                        </a:solidFill>
                        <a:effectLst/>
                        <a:latin typeface="Times New Roman"/>
                        <a:ea typeface="Times New Roman"/>
                        <a:cs typeface="Arial"/>
                      </a:endParaRPr>
                    </a:p>
                  </a:txBody>
                  <a:tcPr marL="44450" marR="44450" marT="0" marB="0" anchor="ctr"/>
                </a:tc>
                <a:tc>
                  <a:txBody>
                    <a:bodyPr/>
                    <a:lstStyle/>
                    <a:p>
                      <a:pPr algn="ctr">
                        <a:lnSpc>
                          <a:spcPct val="150000"/>
                        </a:lnSpc>
                        <a:spcAft>
                          <a:spcPts val="0"/>
                        </a:spcAft>
                      </a:pPr>
                      <a:r>
                        <a:rPr lang="pl-PL" sz="1400">
                          <a:effectLst/>
                        </a:rPr>
                        <a:t>0,1</a:t>
                      </a:r>
                      <a:endParaRPr lang="pl-PL" sz="1600">
                        <a:solidFill>
                          <a:srgbClr val="333333"/>
                        </a:solidFill>
                        <a:effectLst/>
                        <a:latin typeface="Times New Roman"/>
                        <a:ea typeface="Times New Roman"/>
                        <a:cs typeface="Arial"/>
                      </a:endParaRPr>
                    </a:p>
                  </a:txBody>
                  <a:tcPr marL="44450" marR="44450" marT="0" marB="0" anchor="ctr"/>
                </a:tc>
                <a:tc>
                  <a:txBody>
                    <a:bodyPr/>
                    <a:lstStyle/>
                    <a:p>
                      <a:pPr algn="r">
                        <a:lnSpc>
                          <a:spcPct val="150000"/>
                        </a:lnSpc>
                        <a:spcAft>
                          <a:spcPts val="0"/>
                        </a:spcAft>
                      </a:pPr>
                      <a:r>
                        <a:rPr lang="pl-PL" sz="1400">
                          <a:effectLst/>
                        </a:rPr>
                        <a:t>           546 960,00 zł </a:t>
                      </a:r>
                      <a:endParaRPr lang="pl-PL" sz="1600">
                        <a:solidFill>
                          <a:srgbClr val="333333"/>
                        </a:solidFill>
                        <a:effectLst/>
                        <a:latin typeface="Times New Roman"/>
                        <a:ea typeface="Times New Roman"/>
                        <a:cs typeface="Arial"/>
                      </a:endParaRPr>
                    </a:p>
                  </a:txBody>
                  <a:tcPr marL="44450" marR="44450" marT="0" marB="0" anchor="b"/>
                </a:tc>
                <a:tc>
                  <a:txBody>
                    <a:bodyPr/>
                    <a:lstStyle/>
                    <a:p>
                      <a:pPr algn="r">
                        <a:lnSpc>
                          <a:spcPct val="150000"/>
                        </a:lnSpc>
                        <a:spcAft>
                          <a:spcPts val="0"/>
                        </a:spcAft>
                      </a:pPr>
                      <a:r>
                        <a:rPr lang="pl-PL" sz="1400" dirty="0">
                          <a:effectLst/>
                        </a:rPr>
                        <a:t>           683 700,00 zł </a:t>
                      </a:r>
                      <a:endParaRPr lang="pl-PL" sz="1600" dirty="0">
                        <a:solidFill>
                          <a:srgbClr val="333333"/>
                        </a:solidFill>
                        <a:effectLst/>
                        <a:latin typeface="Times New Roman"/>
                        <a:ea typeface="Times New Roman"/>
                        <a:cs typeface="Arial"/>
                      </a:endParaRPr>
                    </a:p>
                  </a:txBody>
                  <a:tcPr marL="44450" marR="44450" marT="0" marB="0" anchor="b"/>
                </a:tc>
                <a:extLst>
                  <a:ext uri="{0D108BD9-81ED-4DB2-BD59-A6C34878D82A}">
                    <a16:rowId xmlns:a16="http://schemas.microsoft.com/office/drawing/2014/main" val="10002"/>
                  </a:ext>
                </a:extLst>
              </a:tr>
              <a:tr h="280779">
                <a:tc>
                  <a:txBody>
                    <a:bodyPr/>
                    <a:lstStyle/>
                    <a:p>
                      <a:pPr>
                        <a:lnSpc>
                          <a:spcPct val="150000"/>
                        </a:lnSpc>
                        <a:spcAft>
                          <a:spcPts val="0"/>
                        </a:spcAft>
                      </a:pPr>
                      <a:r>
                        <a:rPr lang="pl-PL" sz="1400">
                          <a:effectLst/>
                        </a:rPr>
                        <a:t>dobra</a:t>
                      </a:r>
                      <a:endParaRPr lang="pl-PL" sz="1600">
                        <a:solidFill>
                          <a:srgbClr val="333333"/>
                        </a:solidFill>
                        <a:effectLst/>
                        <a:latin typeface="Times New Roman"/>
                        <a:ea typeface="Times New Roman"/>
                        <a:cs typeface="Arial"/>
                      </a:endParaRPr>
                    </a:p>
                  </a:txBody>
                  <a:tcPr marL="44450" marR="44450" marT="0" marB="0" anchor="b"/>
                </a:tc>
                <a:tc>
                  <a:txBody>
                    <a:bodyPr/>
                    <a:lstStyle/>
                    <a:p>
                      <a:pPr algn="ctr">
                        <a:lnSpc>
                          <a:spcPct val="150000"/>
                        </a:lnSpc>
                        <a:spcAft>
                          <a:spcPts val="0"/>
                        </a:spcAft>
                      </a:pPr>
                      <a:r>
                        <a:rPr lang="pl-PL" sz="1400">
                          <a:effectLst/>
                        </a:rPr>
                        <a:t>0,06</a:t>
                      </a:r>
                      <a:endParaRPr lang="pl-PL" sz="1600">
                        <a:solidFill>
                          <a:srgbClr val="333333"/>
                        </a:solidFill>
                        <a:effectLst/>
                        <a:latin typeface="Times New Roman"/>
                        <a:ea typeface="Times New Roman"/>
                        <a:cs typeface="Arial"/>
                      </a:endParaRPr>
                    </a:p>
                  </a:txBody>
                  <a:tcPr marL="44450" marR="44450" marT="0" marB="0" anchor="ctr"/>
                </a:tc>
                <a:tc>
                  <a:txBody>
                    <a:bodyPr/>
                    <a:lstStyle/>
                    <a:p>
                      <a:pPr algn="ctr">
                        <a:lnSpc>
                          <a:spcPct val="150000"/>
                        </a:lnSpc>
                        <a:spcAft>
                          <a:spcPts val="0"/>
                        </a:spcAft>
                      </a:pPr>
                      <a:r>
                        <a:rPr lang="pl-PL" sz="1400" dirty="0">
                          <a:effectLst/>
                        </a:rPr>
                        <a:t>0,08</a:t>
                      </a:r>
                      <a:endParaRPr lang="pl-PL" sz="1600" dirty="0">
                        <a:solidFill>
                          <a:srgbClr val="333333"/>
                        </a:solidFill>
                        <a:effectLst/>
                        <a:latin typeface="Times New Roman"/>
                        <a:ea typeface="Times New Roman"/>
                        <a:cs typeface="Arial"/>
                      </a:endParaRPr>
                    </a:p>
                  </a:txBody>
                  <a:tcPr marL="44450" marR="44450" marT="0" marB="0" anchor="ctr"/>
                </a:tc>
                <a:tc>
                  <a:txBody>
                    <a:bodyPr/>
                    <a:lstStyle/>
                    <a:p>
                      <a:pPr algn="r">
                        <a:lnSpc>
                          <a:spcPct val="150000"/>
                        </a:lnSpc>
                        <a:spcAft>
                          <a:spcPts val="0"/>
                        </a:spcAft>
                      </a:pPr>
                      <a:r>
                        <a:rPr lang="pl-PL" sz="1400">
                          <a:effectLst/>
                        </a:rPr>
                        <a:t>        2 392 950,00 zł </a:t>
                      </a:r>
                      <a:endParaRPr lang="pl-PL" sz="1600">
                        <a:solidFill>
                          <a:srgbClr val="333333"/>
                        </a:solidFill>
                        <a:effectLst/>
                        <a:latin typeface="Times New Roman"/>
                        <a:ea typeface="Times New Roman"/>
                        <a:cs typeface="Arial"/>
                      </a:endParaRPr>
                    </a:p>
                  </a:txBody>
                  <a:tcPr marL="44450" marR="44450" marT="0" marB="0" anchor="b"/>
                </a:tc>
                <a:tc>
                  <a:txBody>
                    <a:bodyPr/>
                    <a:lstStyle/>
                    <a:p>
                      <a:pPr algn="r">
                        <a:lnSpc>
                          <a:spcPct val="150000"/>
                        </a:lnSpc>
                        <a:spcAft>
                          <a:spcPts val="0"/>
                        </a:spcAft>
                      </a:pPr>
                      <a:r>
                        <a:rPr lang="pl-PL" sz="1400">
                          <a:effectLst/>
                        </a:rPr>
                        <a:t>        3 190 600,00 zł </a:t>
                      </a:r>
                      <a:endParaRPr lang="pl-PL" sz="1600">
                        <a:solidFill>
                          <a:srgbClr val="333333"/>
                        </a:solidFill>
                        <a:effectLst/>
                        <a:latin typeface="Times New Roman"/>
                        <a:ea typeface="Times New Roman"/>
                        <a:cs typeface="Arial"/>
                      </a:endParaRPr>
                    </a:p>
                  </a:txBody>
                  <a:tcPr marL="44450" marR="44450" marT="0" marB="0" anchor="b"/>
                </a:tc>
                <a:extLst>
                  <a:ext uri="{0D108BD9-81ED-4DB2-BD59-A6C34878D82A}">
                    <a16:rowId xmlns:a16="http://schemas.microsoft.com/office/drawing/2014/main" val="10003"/>
                  </a:ext>
                </a:extLst>
              </a:tr>
              <a:tr h="280779">
                <a:tc>
                  <a:txBody>
                    <a:bodyPr/>
                    <a:lstStyle/>
                    <a:p>
                      <a:pPr>
                        <a:lnSpc>
                          <a:spcPct val="150000"/>
                        </a:lnSpc>
                        <a:spcAft>
                          <a:spcPts val="0"/>
                        </a:spcAft>
                      </a:pPr>
                      <a:r>
                        <a:rPr lang="pl-PL" sz="1400">
                          <a:effectLst/>
                        </a:rPr>
                        <a:t>średnia</a:t>
                      </a:r>
                      <a:endParaRPr lang="pl-PL" sz="1600">
                        <a:solidFill>
                          <a:srgbClr val="333333"/>
                        </a:solidFill>
                        <a:effectLst/>
                        <a:latin typeface="Times New Roman"/>
                        <a:ea typeface="Times New Roman"/>
                        <a:cs typeface="Arial"/>
                      </a:endParaRPr>
                    </a:p>
                  </a:txBody>
                  <a:tcPr marL="44450" marR="44450" marT="0" marB="0" anchor="b"/>
                </a:tc>
                <a:tc>
                  <a:txBody>
                    <a:bodyPr/>
                    <a:lstStyle/>
                    <a:p>
                      <a:pPr algn="ctr">
                        <a:lnSpc>
                          <a:spcPct val="150000"/>
                        </a:lnSpc>
                        <a:spcAft>
                          <a:spcPts val="0"/>
                        </a:spcAft>
                      </a:pPr>
                      <a:r>
                        <a:rPr lang="pl-PL" sz="1400">
                          <a:effectLst/>
                        </a:rPr>
                        <a:t>0,04</a:t>
                      </a:r>
                      <a:endParaRPr lang="pl-PL" sz="1600">
                        <a:solidFill>
                          <a:srgbClr val="333333"/>
                        </a:solidFill>
                        <a:effectLst/>
                        <a:latin typeface="Times New Roman"/>
                        <a:ea typeface="Times New Roman"/>
                        <a:cs typeface="Arial"/>
                      </a:endParaRPr>
                    </a:p>
                  </a:txBody>
                  <a:tcPr marL="44450" marR="44450" marT="0" marB="0" anchor="ctr"/>
                </a:tc>
                <a:tc>
                  <a:txBody>
                    <a:bodyPr/>
                    <a:lstStyle/>
                    <a:p>
                      <a:pPr algn="ctr">
                        <a:lnSpc>
                          <a:spcPct val="150000"/>
                        </a:lnSpc>
                        <a:spcAft>
                          <a:spcPts val="0"/>
                        </a:spcAft>
                      </a:pPr>
                      <a:r>
                        <a:rPr lang="pl-PL" sz="1400">
                          <a:effectLst/>
                        </a:rPr>
                        <a:t>0,06</a:t>
                      </a:r>
                      <a:endParaRPr lang="pl-PL" sz="1600">
                        <a:solidFill>
                          <a:srgbClr val="333333"/>
                        </a:solidFill>
                        <a:effectLst/>
                        <a:latin typeface="Times New Roman"/>
                        <a:ea typeface="Times New Roman"/>
                        <a:cs typeface="Arial"/>
                      </a:endParaRPr>
                    </a:p>
                  </a:txBody>
                  <a:tcPr marL="44450" marR="44450" marT="0" marB="0" anchor="ctr"/>
                </a:tc>
                <a:tc>
                  <a:txBody>
                    <a:bodyPr/>
                    <a:lstStyle/>
                    <a:p>
                      <a:pPr algn="r">
                        <a:lnSpc>
                          <a:spcPct val="150000"/>
                        </a:lnSpc>
                        <a:spcAft>
                          <a:spcPts val="0"/>
                        </a:spcAft>
                      </a:pPr>
                      <a:r>
                        <a:rPr lang="pl-PL" sz="1400" dirty="0">
                          <a:effectLst/>
                        </a:rPr>
                        <a:t>        6 631 890,00 zł </a:t>
                      </a:r>
                      <a:endParaRPr lang="pl-PL" sz="1600" dirty="0">
                        <a:solidFill>
                          <a:srgbClr val="333333"/>
                        </a:solidFill>
                        <a:effectLst/>
                        <a:latin typeface="Times New Roman"/>
                        <a:ea typeface="Times New Roman"/>
                        <a:cs typeface="Arial"/>
                      </a:endParaRPr>
                    </a:p>
                  </a:txBody>
                  <a:tcPr marL="44450" marR="44450" marT="0" marB="0" anchor="b"/>
                </a:tc>
                <a:tc>
                  <a:txBody>
                    <a:bodyPr/>
                    <a:lstStyle/>
                    <a:p>
                      <a:pPr algn="r">
                        <a:lnSpc>
                          <a:spcPct val="150000"/>
                        </a:lnSpc>
                        <a:spcAft>
                          <a:spcPts val="0"/>
                        </a:spcAft>
                      </a:pPr>
                      <a:r>
                        <a:rPr lang="pl-PL" sz="1400" dirty="0">
                          <a:effectLst/>
                        </a:rPr>
                        <a:t>        9 947 835,00 zł </a:t>
                      </a:r>
                      <a:endParaRPr lang="pl-PL" sz="1600" dirty="0">
                        <a:solidFill>
                          <a:srgbClr val="333333"/>
                        </a:solidFill>
                        <a:effectLst/>
                        <a:latin typeface="Times New Roman"/>
                        <a:ea typeface="Times New Roman"/>
                        <a:cs typeface="Arial"/>
                      </a:endParaRPr>
                    </a:p>
                  </a:txBody>
                  <a:tcPr marL="44450" marR="44450" marT="0" marB="0" anchor="b"/>
                </a:tc>
                <a:extLst>
                  <a:ext uri="{0D108BD9-81ED-4DB2-BD59-A6C34878D82A}">
                    <a16:rowId xmlns:a16="http://schemas.microsoft.com/office/drawing/2014/main" val="10004"/>
                  </a:ext>
                </a:extLst>
              </a:tr>
              <a:tr h="280779">
                <a:tc>
                  <a:txBody>
                    <a:bodyPr/>
                    <a:lstStyle/>
                    <a:p>
                      <a:pPr>
                        <a:lnSpc>
                          <a:spcPct val="150000"/>
                        </a:lnSpc>
                        <a:spcAft>
                          <a:spcPts val="0"/>
                        </a:spcAft>
                      </a:pPr>
                      <a:r>
                        <a:rPr lang="pl-PL" sz="1400" dirty="0">
                          <a:effectLst/>
                        </a:rPr>
                        <a:t>słaba</a:t>
                      </a:r>
                      <a:endParaRPr lang="pl-PL" sz="1600" dirty="0">
                        <a:solidFill>
                          <a:srgbClr val="333333"/>
                        </a:solidFill>
                        <a:effectLst/>
                        <a:latin typeface="Times New Roman"/>
                        <a:ea typeface="Times New Roman"/>
                        <a:cs typeface="Arial"/>
                      </a:endParaRPr>
                    </a:p>
                  </a:txBody>
                  <a:tcPr marL="44450" marR="44450" marT="0" marB="0" anchor="b"/>
                </a:tc>
                <a:tc>
                  <a:txBody>
                    <a:bodyPr/>
                    <a:lstStyle/>
                    <a:p>
                      <a:pPr algn="ctr">
                        <a:lnSpc>
                          <a:spcPct val="150000"/>
                        </a:lnSpc>
                        <a:spcAft>
                          <a:spcPts val="0"/>
                        </a:spcAft>
                      </a:pPr>
                      <a:r>
                        <a:rPr lang="pl-PL" sz="1400">
                          <a:effectLst/>
                        </a:rPr>
                        <a:t>0,02</a:t>
                      </a:r>
                      <a:endParaRPr lang="pl-PL" sz="1600">
                        <a:solidFill>
                          <a:srgbClr val="333333"/>
                        </a:solidFill>
                        <a:effectLst/>
                        <a:latin typeface="Times New Roman"/>
                        <a:ea typeface="Times New Roman"/>
                        <a:cs typeface="Arial"/>
                      </a:endParaRPr>
                    </a:p>
                  </a:txBody>
                  <a:tcPr marL="44450" marR="44450" marT="0" marB="0" anchor="ctr"/>
                </a:tc>
                <a:tc>
                  <a:txBody>
                    <a:bodyPr/>
                    <a:lstStyle/>
                    <a:p>
                      <a:pPr algn="ctr">
                        <a:lnSpc>
                          <a:spcPct val="150000"/>
                        </a:lnSpc>
                        <a:spcAft>
                          <a:spcPts val="0"/>
                        </a:spcAft>
                      </a:pPr>
                      <a:r>
                        <a:rPr lang="pl-PL" sz="1400">
                          <a:effectLst/>
                        </a:rPr>
                        <a:t>0,04</a:t>
                      </a:r>
                      <a:endParaRPr lang="pl-PL" sz="1600">
                        <a:solidFill>
                          <a:srgbClr val="333333"/>
                        </a:solidFill>
                        <a:effectLst/>
                        <a:latin typeface="Times New Roman"/>
                        <a:ea typeface="Times New Roman"/>
                        <a:cs typeface="Arial"/>
                      </a:endParaRPr>
                    </a:p>
                  </a:txBody>
                  <a:tcPr marL="44450" marR="44450" marT="0" marB="0" anchor="ctr"/>
                </a:tc>
                <a:tc>
                  <a:txBody>
                    <a:bodyPr/>
                    <a:lstStyle/>
                    <a:p>
                      <a:pPr algn="r">
                        <a:lnSpc>
                          <a:spcPct val="150000"/>
                        </a:lnSpc>
                        <a:spcAft>
                          <a:spcPts val="0"/>
                        </a:spcAft>
                      </a:pPr>
                      <a:r>
                        <a:rPr lang="pl-PL" sz="1400" dirty="0">
                          <a:effectLst/>
                        </a:rPr>
                        <a:t>        9 178 672,50 zł </a:t>
                      </a:r>
                      <a:endParaRPr lang="pl-PL" sz="1600" dirty="0">
                        <a:solidFill>
                          <a:srgbClr val="333333"/>
                        </a:solidFill>
                        <a:effectLst/>
                        <a:latin typeface="Times New Roman"/>
                        <a:ea typeface="Times New Roman"/>
                        <a:cs typeface="Arial"/>
                      </a:endParaRPr>
                    </a:p>
                  </a:txBody>
                  <a:tcPr marL="44450" marR="44450" marT="0" marB="0" anchor="b"/>
                </a:tc>
                <a:tc>
                  <a:txBody>
                    <a:bodyPr/>
                    <a:lstStyle/>
                    <a:p>
                      <a:pPr algn="r">
                        <a:lnSpc>
                          <a:spcPct val="150000"/>
                        </a:lnSpc>
                        <a:spcAft>
                          <a:spcPts val="0"/>
                        </a:spcAft>
                      </a:pPr>
                      <a:r>
                        <a:rPr lang="pl-PL" sz="1400" dirty="0">
                          <a:effectLst/>
                        </a:rPr>
                        <a:t>     18 357 345,00 zł </a:t>
                      </a:r>
                      <a:endParaRPr lang="pl-PL" sz="1600" dirty="0">
                        <a:solidFill>
                          <a:srgbClr val="333333"/>
                        </a:solidFill>
                        <a:effectLst/>
                        <a:latin typeface="Times New Roman"/>
                        <a:ea typeface="Times New Roman"/>
                        <a:cs typeface="Arial"/>
                      </a:endParaRPr>
                    </a:p>
                  </a:txBody>
                  <a:tcPr marL="44450" marR="44450" marT="0" marB="0" anchor="b"/>
                </a:tc>
                <a:extLst>
                  <a:ext uri="{0D108BD9-81ED-4DB2-BD59-A6C34878D82A}">
                    <a16:rowId xmlns:a16="http://schemas.microsoft.com/office/drawing/2014/main" val="10005"/>
                  </a:ext>
                </a:extLst>
              </a:tr>
              <a:tr h="197070">
                <a:tc>
                  <a:txBody>
                    <a:bodyPr/>
                    <a:lstStyle/>
                    <a:p>
                      <a:pPr>
                        <a:lnSpc>
                          <a:spcPct val="150000"/>
                        </a:lnSpc>
                        <a:spcAft>
                          <a:spcPts val="0"/>
                        </a:spcAft>
                      </a:pPr>
                      <a:r>
                        <a:rPr lang="pl-PL" sz="1400">
                          <a:effectLst/>
                        </a:rPr>
                        <a:t>b. słaba</a:t>
                      </a:r>
                      <a:endParaRPr lang="pl-PL" sz="1600">
                        <a:solidFill>
                          <a:srgbClr val="333333"/>
                        </a:solidFill>
                        <a:effectLst/>
                        <a:latin typeface="Times New Roman"/>
                        <a:ea typeface="Times New Roman"/>
                        <a:cs typeface="Arial"/>
                      </a:endParaRPr>
                    </a:p>
                  </a:txBody>
                  <a:tcPr marL="44450" marR="44450" marT="0" marB="0" anchor="b"/>
                </a:tc>
                <a:tc>
                  <a:txBody>
                    <a:bodyPr/>
                    <a:lstStyle/>
                    <a:p>
                      <a:pPr algn="ctr">
                        <a:lnSpc>
                          <a:spcPct val="150000"/>
                        </a:lnSpc>
                        <a:spcAft>
                          <a:spcPts val="0"/>
                        </a:spcAft>
                      </a:pPr>
                      <a:r>
                        <a:rPr lang="pl-PL" sz="1400">
                          <a:effectLst/>
                        </a:rPr>
                        <a:t>0,00</a:t>
                      </a:r>
                      <a:endParaRPr lang="pl-PL" sz="1600">
                        <a:solidFill>
                          <a:srgbClr val="333333"/>
                        </a:solidFill>
                        <a:effectLst/>
                        <a:latin typeface="Times New Roman"/>
                        <a:ea typeface="Times New Roman"/>
                        <a:cs typeface="Arial"/>
                      </a:endParaRPr>
                    </a:p>
                  </a:txBody>
                  <a:tcPr marL="44450" marR="44450" marT="0" marB="0" anchor="ctr"/>
                </a:tc>
                <a:tc>
                  <a:txBody>
                    <a:bodyPr/>
                    <a:lstStyle/>
                    <a:p>
                      <a:pPr algn="ctr">
                        <a:lnSpc>
                          <a:spcPct val="150000"/>
                        </a:lnSpc>
                        <a:spcAft>
                          <a:spcPts val="0"/>
                        </a:spcAft>
                      </a:pPr>
                      <a:r>
                        <a:rPr lang="pl-PL" sz="1400">
                          <a:effectLst/>
                        </a:rPr>
                        <a:t>0,02</a:t>
                      </a:r>
                      <a:endParaRPr lang="pl-PL" sz="1600">
                        <a:solidFill>
                          <a:srgbClr val="333333"/>
                        </a:solidFill>
                        <a:effectLst/>
                        <a:latin typeface="Times New Roman"/>
                        <a:ea typeface="Times New Roman"/>
                        <a:cs typeface="Arial"/>
                      </a:endParaRPr>
                    </a:p>
                  </a:txBody>
                  <a:tcPr marL="44450" marR="44450" marT="0" marB="0" anchor="ctr"/>
                </a:tc>
                <a:tc>
                  <a:txBody>
                    <a:bodyPr/>
                    <a:lstStyle/>
                    <a:p>
                      <a:pPr algn="r">
                        <a:lnSpc>
                          <a:spcPct val="150000"/>
                        </a:lnSpc>
                        <a:spcAft>
                          <a:spcPts val="0"/>
                        </a:spcAft>
                      </a:pPr>
                      <a:r>
                        <a:rPr lang="pl-PL" sz="1400">
                          <a:effectLst/>
                        </a:rPr>
                        <a:t>                            -   zł </a:t>
                      </a:r>
                      <a:endParaRPr lang="pl-PL" sz="1600">
                        <a:solidFill>
                          <a:srgbClr val="333333"/>
                        </a:solidFill>
                        <a:effectLst/>
                        <a:latin typeface="Times New Roman"/>
                        <a:ea typeface="Times New Roman"/>
                        <a:cs typeface="Arial"/>
                      </a:endParaRPr>
                    </a:p>
                  </a:txBody>
                  <a:tcPr marL="44450" marR="44450" marT="0" marB="0" anchor="b"/>
                </a:tc>
                <a:tc>
                  <a:txBody>
                    <a:bodyPr/>
                    <a:lstStyle/>
                    <a:p>
                      <a:pPr algn="r">
                        <a:lnSpc>
                          <a:spcPct val="150000"/>
                        </a:lnSpc>
                        <a:spcAft>
                          <a:spcPts val="0"/>
                        </a:spcAft>
                      </a:pPr>
                      <a:r>
                        <a:rPr lang="pl-PL" sz="1400" dirty="0">
                          <a:effectLst/>
                        </a:rPr>
                        <a:t>     12 682 635,00 zł </a:t>
                      </a:r>
                      <a:endParaRPr lang="pl-PL" sz="1600" dirty="0">
                        <a:solidFill>
                          <a:srgbClr val="333333"/>
                        </a:solidFill>
                        <a:effectLst/>
                        <a:latin typeface="Times New Roman"/>
                        <a:ea typeface="Times New Roman"/>
                        <a:cs typeface="Arial"/>
                      </a:endParaRPr>
                    </a:p>
                  </a:txBody>
                  <a:tcPr marL="44450" marR="44450" marT="0" marB="0" anchor="b"/>
                </a:tc>
                <a:extLst>
                  <a:ext uri="{0D108BD9-81ED-4DB2-BD59-A6C34878D82A}">
                    <a16:rowId xmlns:a16="http://schemas.microsoft.com/office/drawing/2014/main" val="10006"/>
                  </a:ext>
                </a:extLst>
              </a:tr>
              <a:tr h="203606">
                <a:tc>
                  <a:txBody>
                    <a:bodyPr/>
                    <a:lstStyle/>
                    <a:p>
                      <a:endParaRPr lang="pl-PL" sz="1100" dirty="0">
                        <a:solidFill>
                          <a:srgbClr val="333333"/>
                        </a:solidFill>
                        <a:effectLst/>
                        <a:latin typeface="Times"/>
                        <a:cs typeface="Times New Roman"/>
                      </a:endParaRPr>
                    </a:p>
                  </a:txBody>
                  <a:tcPr marL="44450" marR="44450" marT="0" marB="0" anchor="b"/>
                </a:tc>
                <a:tc>
                  <a:txBody>
                    <a:bodyPr/>
                    <a:lstStyle/>
                    <a:p>
                      <a:endParaRPr lang="pl-PL" sz="1100">
                        <a:solidFill>
                          <a:srgbClr val="333333"/>
                        </a:solidFill>
                        <a:effectLst/>
                        <a:latin typeface="Times"/>
                        <a:cs typeface="Times New Roman"/>
                      </a:endParaRPr>
                    </a:p>
                  </a:txBody>
                  <a:tcPr marL="44450" marR="44450" marT="0" marB="0" anchor="b"/>
                </a:tc>
                <a:tc>
                  <a:txBody>
                    <a:bodyPr/>
                    <a:lstStyle/>
                    <a:p>
                      <a:endParaRPr lang="pl-PL" sz="1100" dirty="0">
                        <a:solidFill>
                          <a:srgbClr val="333333"/>
                        </a:solidFill>
                        <a:effectLst/>
                        <a:latin typeface="Times"/>
                        <a:cs typeface="Times New Roman"/>
                      </a:endParaRPr>
                    </a:p>
                  </a:txBody>
                  <a:tcPr marL="44450" marR="44450" marT="0" marB="0" anchor="b"/>
                </a:tc>
                <a:tc>
                  <a:txBody>
                    <a:bodyPr/>
                    <a:lstStyle/>
                    <a:p>
                      <a:pPr algn="r">
                        <a:lnSpc>
                          <a:spcPct val="150000"/>
                        </a:lnSpc>
                        <a:spcAft>
                          <a:spcPts val="0"/>
                        </a:spcAft>
                      </a:pPr>
                      <a:r>
                        <a:rPr lang="pl-PL" sz="1400" b="1" dirty="0">
                          <a:effectLst/>
                        </a:rPr>
                        <a:t>     18 750 472,50 zł </a:t>
                      </a:r>
                      <a:endParaRPr lang="pl-PL" sz="1600" b="1" dirty="0">
                        <a:solidFill>
                          <a:srgbClr val="333333"/>
                        </a:solidFill>
                        <a:effectLst/>
                        <a:latin typeface="Times New Roman"/>
                        <a:ea typeface="Times New Roman"/>
                        <a:cs typeface="Arial"/>
                      </a:endParaRPr>
                    </a:p>
                  </a:txBody>
                  <a:tcPr marL="44450" marR="44450" marT="0" marB="0" anchor="b"/>
                </a:tc>
                <a:tc>
                  <a:txBody>
                    <a:bodyPr/>
                    <a:lstStyle/>
                    <a:p>
                      <a:pPr algn="r">
                        <a:lnSpc>
                          <a:spcPct val="150000"/>
                        </a:lnSpc>
                        <a:spcAft>
                          <a:spcPts val="0"/>
                        </a:spcAft>
                      </a:pPr>
                      <a:r>
                        <a:rPr lang="pl-PL" sz="1400" b="1" dirty="0">
                          <a:effectLst/>
                        </a:rPr>
                        <a:t>     44 862 115,00 zł </a:t>
                      </a:r>
                      <a:endParaRPr lang="pl-PL" sz="1600" b="1" dirty="0">
                        <a:solidFill>
                          <a:srgbClr val="333333"/>
                        </a:solidFill>
                        <a:effectLst/>
                        <a:latin typeface="Times New Roman"/>
                        <a:ea typeface="Times New Roman"/>
                        <a:cs typeface="Arial"/>
                      </a:endParaRPr>
                    </a:p>
                  </a:txBody>
                  <a:tcPr marL="44450" marR="44450" marT="0" marB="0" anchor="b"/>
                </a:tc>
                <a:extLst>
                  <a:ext uri="{0D108BD9-81ED-4DB2-BD59-A6C34878D82A}">
                    <a16:rowId xmlns:a16="http://schemas.microsoft.com/office/drawing/2014/main" val="10007"/>
                  </a:ext>
                </a:extLst>
              </a:tr>
            </a:tbl>
          </a:graphicData>
        </a:graphic>
      </p:graphicFrame>
      <p:sp>
        <p:nvSpPr>
          <p:cNvPr id="9" name="pole tekstowe 8"/>
          <p:cNvSpPr txBox="1"/>
          <p:nvPr/>
        </p:nvSpPr>
        <p:spPr>
          <a:xfrm>
            <a:off x="5508104" y="2082487"/>
            <a:ext cx="3016595" cy="369332"/>
          </a:xfrm>
          <a:prstGeom prst="rect">
            <a:avLst/>
          </a:prstGeom>
          <a:noFill/>
        </p:spPr>
        <p:txBody>
          <a:bodyPr wrap="none" rtlCol="0">
            <a:spAutoFit/>
          </a:bodyPr>
          <a:lstStyle/>
          <a:p>
            <a:r>
              <a:rPr lang="pl-PL" b="1" dirty="0">
                <a:solidFill>
                  <a:schemeClr val="accent6">
                    <a:lumMod val="75000"/>
                  </a:schemeClr>
                </a:solidFill>
              </a:rPr>
              <a:t>Wartość 1q żyta = 53,75 zł</a:t>
            </a:r>
          </a:p>
        </p:txBody>
      </p:sp>
    </p:spTree>
    <p:extLst>
      <p:ext uri="{BB962C8B-B14F-4D97-AF65-F5344CB8AC3E}">
        <p14:creationId xmlns:p14="http://schemas.microsoft.com/office/powerpoint/2010/main" val="10319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Łącznik prostoliniowy 4"/>
          <p:cNvCxnSpPr/>
          <p:nvPr/>
        </p:nvCxnSpPr>
        <p:spPr>
          <a:xfrm>
            <a:off x="0" y="764704"/>
            <a:ext cx="91440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pole tekstowe 9"/>
          <p:cNvSpPr txBox="1"/>
          <p:nvPr/>
        </p:nvSpPr>
        <p:spPr>
          <a:xfrm>
            <a:off x="72008" y="116632"/>
            <a:ext cx="9036496" cy="553998"/>
          </a:xfrm>
          <a:prstGeom prst="rect">
            <a:avLst/>
          </a:prstGeom>
          <a:noFill/>
        </p:spPr>
        <p:txBody>
          <a:bodyPr wrap="square" rtlCol="0">
            <a:spAutoFit/>
          </a:bodyPr>
          <a:lstStyle/>
          <a:p>
            <a:r>
              <a:rPr lang="pl-PL" sz="3000" b="1" dirty="0"/>
              <a:t>Nowelizacja ustawy prawo łowieckie w zakresie szkód</a:t>
            </a:r>
          </a:p>
        </p:txBody>
      </p:sp>
      <p:sp>
        <p:nvSpPr>
          <p:cNvPr id="4" name="pole tekstowe 3"/>
          <p:cNvSpPr txBox="1"/>
          <p:nvPr/>
        </p:nvSpPr>
        <p:spPr>
          <a:xfrm>
            <a:off x="323528" y="980728"/>
            <a:ext cx="2712922" cy="523220"/>
          </a:xfrm>
          <a:prstGeom prst="rect">
            <a:avLst/>
          </a:prstGeom>
          <a:noFill/>
        </p:spPr>
        <p:txBody>
          <a:bodyPr wrap="none" rtlCol="0">
            <a:spAutoFit/>
          </a:bodyPr>
          <a:lstStyle/>
          <a:p>
            <a:r>
              <a:rPr lang="pl-PL" sz="2800" b="1" dirty="0"/>
              <a:t>Szkody łowieckie</a:t>
            </a:r>
          </a:p>
        </p:txBody>
      </p:sp>
      <p:sp>
        <p:nvSpPr>
          <p:cNvPr id="6" name="Prostokąt 5"/>
          <p:cNvSpPr/>
          <p:nvPr/>
        </p:nvSpPr>
        <p:spPr>
          <a:xfrm>
            <a:off x="323528" y="1412776"/>
            <a:ext cx="8352928" cy="646331"/>
          </a:xfrm>
          <a:prstGeom prst="rect">
            <a:avLst/>
          </a:prstGeom>
        </p:spPr>
        <p:txBody>
          <a:bodyPr wrap="square">
            <a:spAutoFit/>
          </a:bodyPr>
          <a:lstStyle/>
          <a:p>
            <a:pPr lvl="0"/>
            <a:r>
              <a:rPr lang="pl-PL" b="1" dirty="0">
                <a:solidFill>
                  <a:srgbClr val="333333"/>
                </a:solidFill>
              </a:rPr>
              <a:t>Możliwe warianty składki do funduszu:</a:t>
            </a:r>
          </a:p>
          <a:p>
            <a:pPr marL="342900" lvl="0" indent="-342900">
              <a:buFont typeface="+mj-lt"/>
              <a:buAutoNum type="arabicParenR" startAt="2"/>
            </a:pPr>
            <a:r>
              <a:rPr lang="pl-PL" b="1" dirty="0">
                <a:solidFill>
                  <a:srgbClr val="333333"/>
                </a:solidFill>
              </a:rPr>
              <a:t>Składka od ha niezależnie do jakości obwodu łowieckiego</a:t>
            </a:r>
          </a:p>
        </p:txBody>
      </p:sp>
      <p:graphicFrame>
        <p:nvGraphicFramePr>
          <p:cNvPr id="3" name="Tabela 2"/>
          <p:cNvGraphicFramePr>
            <a:graphicFrameLocks noGrp="1"/>
          </p:cNvGraphicFramePr>
          <p:nvPr>
            <p:extLst>
              <p:ext uri="{D42A27DB-BD31-4B8C-83A1-F6EECF244321}">
                <p14:modId xmlns:p14="http://schemas.microsoft.com/office/powerpoint/2010/main" val="1449045036"/>
              </p:ext>
            </p:extLst>
          </p:nvPr>
        </p:nvGraphicFramePr>
        <p:xfrm>
          <a:off x="827584" y="2996952"/>
          <a:ext cx="2985740" cy="2304254"/>
        </p:xfrm>
        <a:graphic>
          <a:graphicData uri="http://schemas.openxmlformats.org/drawingml/2006/table">
            <a:tbl>
              <a:tblPr>
                <a:tableStyleId>{F5AB1C69-6EDB-4FF4-983F-18BD219EF322}</a:tableStyleId>
              </a:tblPr>
              <a:tblGrid>
                <a:gridCol w="1492870">
                  <a:extLst>
                    <a:ext uri="{9D8B030D-6E8A-4147-A177-3AD203B41FA5}">
                      <a16:colId xmlns:a16="http://schemas.microsoft.com/office/drawing/2014/main" val="1310175089"/>
                    </a:ext>
                  </a:extLst>
                </a:gridCol>
                <a:gridCol w="1492870">
                  <a:extLst>
                    <a:ext uri="{9D8B030D-6E8A-4147-A177-3AD203B41FA5}">
                      <a16:colId xmlns:a16="http://schemas.microsoft.com/office/drawing/2014/main" val="2898181934"/>
                    </a:ext>
                  </a:extLst>
                </a:gridCol>
              </a:tblGrid>
              <a:tr h="987538">
                <a:tc>
                  <a:txBody>
                    <a:bodyPr/>
                    <a:lstStyle/>
                    <a:p>
                      <a:pPr algn="ctr" fontAlgn="ctr"/>
                      <a:r>
                        <a:rPr lang="pl-PL" sz="1800" b="1" u="none" strike="noStrike" dirty="0">
                          <a:effectLst/>
                        </a:rPr>
                        <a:t>Powierzchnia obwodu w ha</a:t>
                      </a:r>
                      <a:endParaRPr lang="pl-PL" sz="1800" b="1" i="0" u="none" strike="noStrike" dirty="0">
                        <a:solidFill>
                          <a:srgbClr val="000000"/>
                        </a:solidFill>
                        <a:effectLst/>
                        <a:latin typeface="Calibri" panose="020F0502020204030204" pitchFamily="34" charset="0"/>
                      </a:endParaRPr>
                    </a:p>
                  </a:txBody>
                  <a:tcPr marL="6350" marR="6350" marT="6350" marB="0" anchor="ctr">
                    <a:solidFill>
                      <a:srgbClr val="92D050"/>
                    </a:solidFill>
                  </a:tcPr>
                </a:tc>
                <a:tc>
                  <a:txBody>
                    <a:bodyPr/>
                    <a:lstStyle/>
                    <a:p>
                      <a:pPr algn="ctr" fontAlgn="ctr"/>
                      <a:r>
                        <a:rPr lang="pl-PL" sz="1800" b="1" u="none" strike="noStrike">
                          <a:effectLst/>
                        </a:rPr>
                        <a:t>0,1q żyta</a:t>
                      </a:r>
                      <a:endParaRPr lang="pl-PL" sz="1800" b="1"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218172760"/>
                  </a:ext>
                </a:extLst>
              </a:tr>
              <a:tr h="329179">
                <a:tc>
                  <a:txBody>
                    <a:bodyPr/>
                    <a:lstStyle/>
                    <a:p>
                      <a:pPr algn="l" fontAlgn="b"/>
                      <a:r>
                        <a:rPr lang="pl-PL" sz="1800" b="1" u="none" strike="noStrike" dirty="0">
                          <a:effectLst/>
                        </a:rPr>
                        <a:t>          3 000    </a:t>
                      </a:r>
                      <a:endParaRPr lang="pl-PL" sz="1800" b="1" i="0" u="none" strike="noStrike" dirty="0">
                        <a:solidFill>
                          <a:srgbClr val="000000"/>
                        </a:solidFill>
                        <a:effectLst/>
                        <a:latin typeface="Calibri" panose="020F0502020204030204" pitchFamily="34" charset="0"/>
                      </a:endParaRPr>
                    </a:p>
                  </a:txBody>
                  <a:tcPr marL="6350" marR="6350" marT="6350" marB="0" anchor="b">
                    <a:solidFill>
                      <a:srgbClr val="92D050"/>
                    </a:solidFill>
                  </a:tcPr>
                </a:tc>
                <a:tc>
                  <a:txBody>
                    <a:bodyPr/>
                    <a:lstStyle/>
                    <a:p>
                      <a:pPr algn="l" fontAlgn="b"/>
                      <a:r>
                        <a:rPr lang="pl-PL" sz="1800" b="1" u="none" strike="noStrike">
                          <a:effectLst/>
                        </a:rPr>
                        <a:t>  16 125,00 zł </a:t>
                      </a:r>
                      <a:endParaRPr lang="pl-PL" sz="18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736409912"/>
                  </a:ext>
                </a:extLst>
              </a:tr>
              <a:tr h="329179">
                <a:tc>
                  <a:txBody>
                    <a:bodyPr/>
                    <a:lstStyle/>
                    <a:p>
                      <a:pPr algn="l" fontAlgn="b"/>
                      <a:r>
                        <a:rPr lang="pl-PL" sz="1800" b="1" u="none" strike="noStrike" dirty="0">
                          <a:effectLst/>
                        </a:rPr>
                        <a:t>          4 000    </a:t>
                      </a:r>
                      <a:endParaRPr lang="pl-PL" sz="1800" b="1" i="0" u="none" strike="noStrike" dirty="0">
                        <a:solidFill>
                          <a:srgbClr val="000000"/>
                        </a:solidFill>
                        <a:effectLst/>
                        <a:latin typeface="Calibri" panose="020F0502020204030204" pitchFamily="34" charset="0"/>
                      </a:endParaRPr>
                    </a:p>
                  </a:txBody>
                  <a:tcPr marL="6350" marR="6350" marT="6350" marB="0" anchor="b">
                    <a:solidFill>
                      <a:srgbClr val="92D050"/>
                    </a:solidFill>
                  </a:tcPr>
                </a:tc>
                <a:tc>
                  <a:txBody>
                    <a:bodyPr/>
                    <a:lstStyle/>
                    <a:p>
                      <a:pPr algn="l" fontAlgn="b"/>
                      <a:r>
                        <a:rPr lang="pl-PL" sz="1800" b="1" u="none" strike="noStrike">
                          <a:effectLst/>
                        </a:rPr>
                        <a:t>  21 500,00 zł </a:t>
                      </a:r>
                      <a:endParaRPr lang="pl-PL" sz="18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642866742"/>
                  </a:ext>
                </a:extLst>
              </a:tr>
              <a:tr h="329179">
                <a:tc>
                  <a:txBody>
                    <a:bodyPr/>
                    <a:lstStyle/>
                    <a:p>
                      <a:pPr algn="l" fontAlgn="b"/>
                      <a:r>
                        <a:rPr lang="pl-PL" sz="1800" b="1" u="none" strike="noStrike" dirty="0">
                          <a:effectLst/>
                        </a:rPr>
                        <a:t>          5 000    </a:t>
                      </a:r>
                      <a:endParaRPr lang="pl-PL" sz="1800" b="1" i="0" u="none" strike="noStrike" dirty="0">
                        <a:solidFill>
                          <a:srgbClr val="000000"/>
                        </a:solidFill>
                        <a:effectLst/>
                        <a:latin typeface="Calibri" panose="020F0502020204030204" pitchFamily="34" charset="0"/>
                      </a:endParaRPr>
                    </a:p>
                  </a:txBody>
                  <a:tcPr marL="6350" marR="6350" marT="6350" marB="0" anchor="b">
                    <a:solidFill>
                      <a:srgbClr val="92D050"/>
                    </a:solidFill>
                  </a:tcPr>
                </a:tc>
                <a:tc>
                  <a:txBody>
                    <a:bodyPr/>
                    <a:lstStyle/>
                    <a:p>
                      <a:pPr algn="l" fontAlgn="b"/>
                      <a:r>
                        <a:rPr lang="pl-PL" sz="1800" b="1" u="none" strike="noStrike" dirty="0">
                          <a:effectLst/>
                        </a:rPr>
                        <a:t>  26 875,00 zł </a:t>
                      </a:r>
                      <a:endParaRPr lang="pl-PL" sz="18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213905029"/>
                  </a:ext>
                </a:extLst>
              </a:tr>
              <a:tr h="329179">
                <a:tc>
                  <a:txBody>
                    <a:bodyPr/>
                    <a:lstStyle/>
                    <a:p>
                      <a:pPr algn="l" fontAlgn="b"/>
                      <a:r>
                        <a:rPr lang="pl-PL" sz="1800" b="1" u="none" strike="noStrike" dirty="0">
                          <a:effectLst/>
                        </a:rPr>
                        <a:t>        10 000    </a:t>
                      </a:r>
                      <a:endParaRPr lang="pl-PL" sz="1800" b="1" i="0" u="none" strike="noStrike" dirty="0">
                        <a:solidFill>
                          <a:srgbClr val="000000"/>
                        </a:solidFill>
                        <a:effectLst/>
                        <a:latin typeface="Calibri" panose="020F0502020204030204" pitchFamily="34" charset="0"/>
                      </a:endParaRPr>
                    </a:p>
                  </a:txBody>
                  <a:tcPr marL="6350" marR="6350" marT="6350" marB="0" anchor="b">
                    <a:solidFill>
                      <a:srgbClr val="92D050"/>
                    </a:solidFill>
                  </a:tcPr>
                </a:tc>
                <a:tc>
                  <a:txBody>
                    <a:bodyPr/>
                    <a:lstStyle/>
                    <a:p>
                      <a:pPr algn="l" fontAlgn="b"/>
                      <a:r>
                        <a:rPr lang="pl-PL" sz="1800" b="1" u="none" strike="noStrike" dirty="0">
                          <a:effectLst/>
                        </a:rPr>
                        <a:t>  53 750,00 zł </a:t>
                      </a:r>
                      <a:endParaRPr lang="pl-PL" sz="18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93701221"/>
                  </a:ext>
                </a:extLst>
              </a:tr>
            </a:tbl>
          </a:graphicData>
        </a:graphic>
      </p:graphicFrame>
      <p:sp>
        <p:nvSpPr>
          <p:cNvPr id="8" name="pole tekstowe 7"/>
          <p:cNvSpPr txBox="1"/>
          <p:nvPr/>
        </p:nvSpPr>
        <p:spPr>
          <a:xfrm>
            <a:off x="1043608" y="2458934"/>
            <a:ext cx="3016595" cy="369332"/>
          </a:xfrm>
          <a:prstGeom prst="rect">
            <a:avLst/>
          </a:prstGeom>
          <a:noFill/>
        </p:spPr>
        <p:txBody>
          <a:bodyPr wrap="none" rtlCol="0">
            <a:spAutoFit/>
          </a:bodyPr>
          <a:lstStyle/>
          <a:p>
            <a:r>
              <a:rPr lang="pl-PL" b="1" dirty="0">
                <a:solidFill>
                  <a:schemeClr val="accent6">
                    <a:lumMod val="75000"/>
                  </a:schemeClr>
                </a:solidFill>
              </a:rPr>
              <a:t>Wartość 1q żyta = 53,75 zł</a:t>
            </a:r>
          </a:p>
        </p:txBody>
      </p:sp>
      <p:sp>
        <p:nvSpPr>
          <p:cNvPr id="7" name="pole tekstowe 6"/>
          <p:cNvSpPr txBox="1"/>
          <p:nvPr/>
        </p:nvSpPr>
        <p:spPr>
          <a:xfrm>
            <a:off x="4427984" y="2828266"/>
            <a:ext cx="4680520" cy="2123658"/>
          </a:xfrm>
          <a:prstGeom prst="rect">
            <a:avLst/>
          </a:prstGeom>
          <a:noFill/>
        </p:spPr>
        <p:txBody>
          <a:bodyPr wrap="square" rtlCol="0">
            <a:spAutoFit/>
          </a:bodyPr>
          <a:lstStyle/>
          <a:p>
            <a:r>
              <a:rPr lang="pl-PL" sz="2400" b="1" dirty="0"/>
              <a:t>Wpływy do budżetu Państwa wyniosą ok. 137 500 000 zł</a:t>
            </a:r>
          </a:p>
          <a:p>
            <a:endParaRPr lang="pl-PL" sz="2400" b="1" dirty="0"/>
          </a:p>
          <a:p>
            <a:r>
              <a:rPr lang="pl-PL" sz="2000" b="1" dirty="0"/>
              <a:t>Słabe obwody (koła łowieckie) nie będą w stanie zapłacić za składkę na odszkodowania łowieckie.</a:t>
            </a:r>
          </a:p>
        </p:txBody>
      </p:sp>
    </p:spTree>
    <p:extLst>
      <p:ext uri="{BB962C8B-B14F-4D97-AF65-F5344CB8AC3E}">
        <p14:creationId xmlns:p14="http://schemas.microsoft.com/office/powerpoint/2010/main" val="1307062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Łącznik prostoliniowy 4"/>
          <p:cNvCxnSpPr/>
          <p:nvPr/>
        </p:nvCxnSpPr>
        <p:spPr>
          <a:xfrm>
            <a:off x="0" y="764704"/>
            <a:ext cx="91440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pole tekstowe 9"/>
          <p:cNvSpPr txBox="1"/>
          <p:nvPr/>
        </p:nvSpPr>
        <p:spPr>
          <a:xfrm>
            <a:off x="72008" y="116632"/>
            <a:ext cx="9036496" cy="553998"/>
          </a:xfrm>
          <a:prstGeom prst="rect">
            <a:avLst/>
          </a:prstGeom>
          <a:noFill/>
        </p:spPr>
        <p:txBody>
          <a:bodyPr wrap="square" rtlCol="0">
            <a:spAutoFit/>
          </a:bodyPr>
          <a:lstStyle/>
          <a:p>
            <a:r>
              <a:rPr lang="pl-PL" sz="3000" b="1" dirty="0"/>
              <a:t>Nowelizacja ustawy prawo łowieckie w zakresie szkód</a:t>
            </a:r>
          </a:p>
        </p:txBody>
      </p:sp>
      <p:sp>
        <p:nvSpPr>
          <p:cNvPr id="4" name="pole tekstowe 3"/>
          <p:cNvSpPr txBox="1"/>
          <p:nvPr/>
        </p:nvSpPr>
        <p:spPr>
          <a:xfrm>
            <a:off x="323528" y="980728"/>
            <a:ext cx="2712922" cy="523220"/>
          </a:xfrm>
          <a:prstGeom prst="rect">
            <a:avLst/>
          </a:prstGeom>
          <a:noFill/>
        </p:spPr>
        <p:txBody>
          <a:bodyPr wrap="none" rtlCol="0">
            <a:spAutoFit/>
          </a:bodyPr>
          <a:lstStyle/>
          <a:p>
            <a:r>
              <a:rPr lang="pl-PL" sz="2800" b="1" dirty="0"/>
              <a:t>Szkody łowieckie</a:t>
            </a:r>
          </a:p>
        </p:txBody>
      </p:sp>
      <p:sp>
        <p:nvSpPr>
          <p:cNvPr id="6" name="Prostokąt 5"/>
          <p:cNvSpPr/>
          <p:nvPr/>
        </p:nvSpPr>
        <p:spPr>
          <a:xfrm>
            <a:off x="539552" y="2122978"/>
            <a:ext cx="8352928" cy="3970318"/>
          </a:xfrm>
          <a:prstGeom prst="rect">
            <a:avLst/>
          </a:prstGeom>
        </p:spPr>
        <p:txBody>
          <a:bodyPr wrap="square">
            <a:spAutoFit/>
          </a:bodyPr>
          <a:lstStyle/>
          <a:p>
            <a:pPr lvl="0"/>
            <a:r>
              <a:rPr lang="pl-PL" b="1" dirty="0">
                <a:solidFill>
                  <a:srgbClr val="333333"/>
                </a:solidFill>
              </a:rPr>
              <a:t>Składka do Funduszu zależna od zryczałtowanej stawki za pozyskanie sztuki zwierzyny</a:t>
            </a:r>
          </a:p>
          <a:p>
            <a:pPr lvl="0"/>
            <a:endParaRPr lang="pl-PL" dirty="0">
              <a:solidFill>
                <a:srgbClr val="333333"/>
              </a:solidFill>
            </a:endParaRPr>
          </a:p>
          <a:p>
            <a:endParaRPr lang="pl-PL" dirty="0">
              <a:solidFill>
                <a:srgbClr val="333333"/>
              </a:solidFill>
            </a:endParaRPr>
          </a:p>
          <a:p>
            <a:endParaRPr lang="pl-PL" dirty="0">
              <a:solidFill>
                <a:srgbClr val="333333"/>
              </a:solidFill>
            </a:endParaRPr>
          </a:p>
          <a:p>
            <a:endParaRPr lang="pl-PL" dirty="0">
              <a:solidFill>
                <a:srgbClr val="333333"/>
              </a:solidFill>
            </a:endParaRPr>
          </a:p>
          <a:p>
            <a:endParaRPr lang="pl-PL" dirty="0">
              <a:solidFill>
                <a:srgbClr val="333333"/>
              </a:solidFill>
            </a:endParaRPr>
          </a:p>
          <a:p>
            <a:endParaRPr lang="pl-PL" dirty="0">
              <a:solidFill>
                <a:srgbClr val="333333"/>
              </a:solidFill>
            </a:endParaRPr>
          </a:p>
          <a:p>
            <a:endParaRPr lang="pl-PL" dirty="0">
              <a:solidFill>
                <a:srgbClr val="333333"/>
              </a:solidFill>
            </a:endParaRPr>
          </a:p>
          <a:p>
            <a:endParaRPr lang="pl-PL" dirty="0">
              <a:solidFill>
                <a:srgbClr val="333333"/>
              </a:solidFill>
            </a:endParaRPr>
          </a:p>
          <a:p>
            <a:endParaRPr lang="pl-PL" dirty="0">
              <a:solidFill>
                <a:srgbClr val="333333"/>
              </a:solidFill>
            </a:endParaRPr>
          </a:p>
          <a:p>
            <a:endParaRPr lang="pl-PL" dirty="0">
              <a:solidFill>
                <a:srgbClr val="333333"/>
              </a:solidFill>
            </a:endParaRPr>
          </a:p>
          <a:p>
            <a:endParaRPr lang="pl-PL" dirty="0">
              <a:solidFill>
                <a:srgbClr val="333333"/>
              </a:solidFill>
            </a:endParaRPr>
          </a:p>
          <a:p>
            <a:r>
              <a:rPr lang="pl-PL" dirty="0">
                <a:solidFill>
                  <a:srgbClr val="333333"/>
                </a:solidFill>
              </a:rPr>
              <a:t>Przy założeniu poniższych zryczałtowanych stawek sumaryczne wpływy do funduszu wyniosą ok. 87 mln zł:</a:t>
            </a:r>
          </a:p>
        </p:txBody>
      </p:sp>
      <p:graphicFrame>
        <p:nvGraphicFramePr>
          <p:cNvPr id="7" name="Tabela 6"/>
          <p:cNvGraphicFramePr>
            <a:graphicFrameLocks noGrp="1"/>
          </p:cNvGraphicFramePr>
          <p:nvPr>
            <p:extLst>
              <p:ext uri="{D42A27DB-BD31-4B8C-83A1-F6EECF244321}">
                <p14:modId xmlns:p14="http://schemas.microsoft.com/office/powerpoint/2010/main" val="1627786717"/>
              </p:ext>
            </p:extLst>
          </p:nvPr>
        </p:nvGraphicFramePr>
        <p:xfrm>
          <a:off x="683569" y="2492896"/>
          <a:ext cx="7416822" cy="2926080"/>
        </p:xfrm>
        <a:graphic>
          <a:graphicData uri="http://schemas.openxmlformats.org/drawingml/2006/table">
            <a:tbl>
              <a:tblPr firstRow="1" firstCol="1" bandRow="1">
                <a:tableStyleId>{F5AB1C69-6EDB-4FF4-983F-18BD219EF322}</a:tableStyleId>
              </a:tblPr>
              <a:tblGrid>
                <a:gridCol w="1004819">
                  <a:extLst>
                    <a:ext uri="{9D8B030D-6E8A-4147-A177-3AD203B41FA5}">
                      <a16:colId xmlns:a16="http://schemas.microsoft.com/office/drawing/2014/main" val="20000"/>
                    </a:ext>
                  </a:extLst>
                </a:gridCol>
                <a:gridCol w="1549096">
                  <a:extLst>
                    <a:ext uri="{9D8B030D-6E8A-4147-A177-3AD203B41FA5}">
                      <a16:colId xmlns:a16="http://schemas.microsoft.com/office/drawing/2014/main" val="20001"/>
                    </a:ext>
                  </a:extLst>
                </a:gridCol>
                <a:gridCol w="115136">
                  <a:extLst>
                    <a:ext uri="{9D8B030D-6E8A-4147-A177-3AD203B41FA5}">
                      <a16:colId xmlns:a16="http://schemas.microsoft.com/office/drawing/2014/main" val="20002"/>
                    </a:ext>
                  </a:extLst>
                </a:gridCol>
                <a:gridCol w="1578766">
                  <a:extLst>
                    <a:ext uri="{9D8B030D-6E8A-4147-A177-3AD203B41FA5}">
                      <a16:colId xmlns:a16="http://schemas.microsoft.com/office/drawing/2014/main" val="20003"/>
                    </a:ext>
                  </a:extLst>
                </a:gridCol>
                <a:gridCol w="3169005">
                  <a:extLst>
                    <a:ext uri="{9D8B030D-6E8A-4147-A177-3AD203B41FA5}">
                      <a16:colId xmlns:a16="http://schemas.microsoft.com/office/drawing/2014/main" val="20004"/>
                    </a:ext>
                  </a:extLst>
                </a:gridCol>
              </a:tblGrid>
              <a:tr h="595775">
                <a:tc>
                  <a:txBody>
                    <a:bodyPr/>
                    <a:lstStyle/>
                    <a:p>
                      <a:pPr>
                        <a:lnSpc>
                          <a:spcPct val="150000"/>
                        </a:lnSpc>
                        <a:spcAft>
                          <a:spcPts val="0"/>
                        </a:spcAft>
                      </a:pPr>
                      <a:r>
                        <a:rPr lang="pl-PL" sz="1600" dirty="0">
                          <a:effectLst/>
                        </a:rPr>
                        <a:t>Gatunek</a:t>
                      </a:r>
                      <a:endParaRPr lang="pl-PL" sz="1800" dirty="0">
                        <a:solidFill>
                          <a:srgbClr val="333333"/>
                        </a:solidFill>
                        <a:effectLst/>
                        <a:latin typeface="Times New Roman"/>
                        <a:ea typeface="Times New Roman"/>
                        <a:cs typeface="Arial"/>
                      </a:endParaRPr>
                    </a:p>
                  </a:txBody>
                  <a:tcPr marL="44450" marR="44450" marT="0" marB="0" anchor="b"/>
                </a:tc>
                <a:tc gridSpan="2">
                  <a:txBody>
                    <a:bodyPr/>
                    <a:lstStyle/>
                    <a:p>
                      <a:pPr algn="ctr">
                        <a:lnSpc>
                          <a:spcPct val="150000"/>
                        </a:lnSpc>
                        <a:spcAft>
                          <a:spcPts val="0"/>
                        </a:spcAft>
                      </a:pPr>
                      <a:r>
                        <a:rPr lang="pl-PL" sz="1600" dirty="0">
                          <a:effectLst/>
                        </a:rPr>
                        <a:t>Cena za sztukę</a:t>
                      </a:r>
                      <a:endParaRPr lang="pl-PL" sz="1800" dirty="0">
                        <a:solidFill>
                          <a:srgbClr val="333333"/>
                        </a:solidFill>
                        <a:effectLst/>
                        <a:latin typeface="Times New Roman"/>
                        <a:ea typeface="Times New Roman"/>
                        <a:cs typeface="Arial"/>
                      </a:endParaRPr>
                    </a:p>
                  </a:txBody>
                  <a:tcPr marL="44450" marR="44450" marT="0" marB="0" anchor="ctr"/>
                </a:tc>
                <a:tc hMerge="1">
                  <a:txBody>
                    <a:bodyPr/>
                    <a:lstStyle/>
                    <a:p>
                      <a:endParaRPr lang="pl-PL"/>
                    </a:p>
                  </a:txBody>
                  <a:tcPr/>
                </a:tc>
                <a:tc>
                  <a:txBody>
                    <a:bodyPr/>
                    <a:lstStyle/>
                    <a:p>
                      <a:pPr>
                        <a:lnSpc>
                          <a:spcPct val="150000"/>
                        </a:lnSpc>
                        <a:spcAft>
                          <a:spcPts val="0"/>
                        </a:spcAft>
                      </a:pPr>
                      <a:r>
                        <a:rPr lang="pl-PL" sz="1600" dirty="0">
                          <a:effectLst/>
                        </a:rPr>
                        <a:t>Plan pozyskania PZŁ+ LP</a:t>
                      </a:r>
                      <a:endParaRPr lang="pl-PL" sz="1800" dirty="0">
                        <a:solidFill>
                          <a:srgbClr val="333333"/>
                        </a:solidFill>
                        <a:effectLst/>
                        <a:latin typeface="Times New Roman"/>
                        <a:ea typeface="Times New Roman"/>
                        <a:cs typeface="Arial"/>
                      </a:endParaRPr>
                    </a:p>
                  </a:txBody>
                  <a:tcPr marL="44450" marR="44450" marT="0" marB="0" anchor="b"/>
                </a:tc>
                <a:tc>
                  <a:txBody>
                    <a:bodyPr/>
                    <a:lstStyle/>
                    <a:p>
                      <a:pPr>
                        <a:lnSpc>
                          <a:spcPct val="150000"/>
                        </a:lnSpc>
                        <a:spcAft>
                          <a:spcPts val="0"/>
                        </a:spcAft>
                      </a:pPr>
                      <a:r>
                        <a:rPr lang="pl-PL" sz="1600">
                          <a:effectLst/>
                        </a:rPr>
                        <a:t>Kwota składki</a:t>
                      </a:r>
                      <a:endParaRPr lang="pl-PL" sz="1800">
                        <a:solidFill>
                          <a:srgbClr val="333333"/>
                        </a:solidFill>
                        <a:effectLst/>
                        <a:latin typeface="Times New Roman"/>
                        <a:ea typeface="Times New Roman"/>
                        <a:cs typeface="Arial"/>
                      </a:endParaRPr>
                    </a:p>
                  </a:txBody>
                  <a:tcPr marL="44450" marR="44450" marT="0" marB="0" anchor="b"/>
                </a:tc>
                <a:extLst>
                  <a:ext uri="{0D108BD9-81ED-4DB2-BD59-A6C34878D82A}">
                    <a16:rowId xmlns:a16="http://schemas.microsoft.com/office/drawing/2014/main" val="10000"/>
                  </a:ext>
                </a:extLst>
              </a:tr>
              <a:tr h="268317">
                <a:tc>
                  <a:txBody>
                    <a:bodyPr/>
                    <a:lstStyle/>
                    <a:p>
                      <a:pPr>
                        <a:lnSpc>
                          <a:spcPct val="150000"/>
                        </a:lnSpc>
                        <a:spcAft>
                          <a:spcPts val="0"/>
                        </a:spcAft>
                      </a:pPr>
                      <a:r>
                        <a:rPr lang="pl-PL" sz="1600">
                          <a:effectLst/>
                        </a:rPr>
                        <a:t>łosie</a:t>
                      </a:r>
                      <a:endParaRPr lang="pl-PL" sz="1800">
                        <a:solidFill>
                          <a:srgbClr val="333333"/>
                        </a:solidFill>
                        <a:effectLst/>
                        <a:latin typeface="Times New Roman"/>
                        <a:ea typeface="Times New Roman"/>
                        <a:cs typeface="Arial"/>
                      </a:endParaRPr>
                    </a:p>
                  </a:txBody>
                  <a:tcPr marL="44450" marR="44450" marT="0" marB="0" anchor="b"/>
                </a:tc>
                <a:tc gridSpan="2">
                  <a:txBody>
                    <a:bodyPr/>
                    <a:lstStyle/>
                    <a:p>
                      <a:pPr algn="r">
                        <a:lnSpc>
                          <a:spcPct val="150000"/>
                        </a:lnSpc>
                        <a:spcAft>
                          <a:spcPts val="0"/>
                        </a:spcAft>
                      </a:pPr>
                      <a:r>
                        <a:rPr lang="pl-PL" sz="1600" b="1" dirty="0">
                          <a:effectLst/>
                        </a:rPr>
                        <a:t>      600,00 zł </a:t>
                      </a:r>
                      <a:endParaRPr lang="pl-PL" sz="1800" b="1" dirty="0">
                        <a:solidFill>
                          <a:srgbClr val="333333"/>
                        </a:solidFill>
                        <a:effectLst/>
                        <a:latin typeface="Times New Roman"/>
                        <a:ea typeface="Times New Roman"/>
                        <a:cs typeface="Arial"/>
                      </a:endParaRPr>
                    </a:p>
                  </a:txBody>
                  <a:tcPr marL="44450" marR="44450" marT="0" marB="0" anchor="b"/>
                </a:tc>
                <a:tc hMerge="1">
                  <a:txBody>
                    <a:bodyPr/>
                    <a:lstStyle/>
                    <a:p>
                      <a:endParaRPr lang="pl-PL"/>
                    </a:p>
                  </a:txBody>
                  <a:tcPr/>
                </a:tc>
                <a:tc>
                  <a:txBody>
                    <a:bodyPr/>
                    <a:lstStyle/>
                    <a:p>
                      <a:pPr algn="r">
                        <a:lnSpc>
                          <a:spcPct val="150000"/>
                        </a:lnSpc>
                        <a:spcAft>
                          <a:spcPts val="0"/>
                        </a:spcAft>
                      </a:pPr>
                      <a:r>
                        <a:rPr lang="pl-PL" sz="1600" b="1" dirty="0">
                          <a:effectLst/>
                        </a:rPr>
                        <a:t>0</a:t>
                      </a:r>
                      <a:endParaRPr lang="pl-PL" sz="1800" b="1" dirty="0">
                        <a:solidFill>
                          <a:srgbClr val="333333"/>
                        </a:solidFill>
                        <a:effectLst/>
                        <a:latin typeface="Times New Roman"/>
                        <a:ea typeface="Times New Roman"/>
                        <a:cs typeface="Arial"/>
                      </a:endParaRPr>
                    </a:p>
                  </a:txBody>
                  <a:tcPr marL="44450" marR="44450" marT="0" marB="0" anchor="b"/>
                </a:tc>
                <a:tc>
                  <a:txBody>
                    <a:bodyPr/>
                    <a:lstStyle/>
                    <a:p>
                      <a:pPr>
                        <a:lnSpc>
                          <a:spcPct val="150000"/>
                        </a:lnSpc>
                        <a:spcAft>
                          <a:spcPts val="0"/>
                        </a:spcAft>
                      </a:pPr>
                      <a:r>
                        <a:rPr lang="pl-PL" sz="1600" b="1">
                          <a:effectLst/>
                        </a:rPr>
                        <a:t>                                 -   zł </a:t>
                      </a:r>
                      <a:endParaRPr lang="pl-PL" sz="1800" b="1">
                        <a:solidFill>
                          <a:srgbClr val="333333"/>
                        </a:solidFill>
                        <a:effectLst/>
                        <a:latin typeface="Times New Roman"/>
                        <a:ea typeface="Times New Roman"/>
                        <a:cs typeface="Arial"/>
                      </a:endParaRPr>
                    </a:p>
                  </a:txBody>
                  <a:tcPr marL="44450" marR="44450" marT="0" marB="0" anchor="b"/>
                </a:tc>
                <a:extLst>
                  <a:ext uri="{0D108BD9-81ED-4DB2-BD59-A6C34878D82A}">
                    <a16:rowId xmlns:a16="http://schemas.microsoft.com/office/drawing/2014/main" val="10001"/>
                  </a:ext>
                </a:extLst>
              </a:tr>
              <a:tr h="288032">
                <a:tc>
                  <a:txBody>
                    <a:bodyPr/>
                    <a:lstStyle/>
                    <a:p>
                      <a:pPr>
                        <a:lnSpc>
                          <a:spcPct val="150000"/>
                        </a:lnSpc>
                        <a:spcAft>
                          <a:spcPts val="0"/>
                        </a:spcAft>
                      </a:pPr>
                      <a:r>
                        <a:rPr lang="pl-PL" sz="1600">
                          <a:effectLst/>
                        </a:rPr>
                        <a:t>jelenie</a:t>
                      </a:r>
                      <a:endParaRPr lang="pl-PL" sz="1800">
                        <a:solidFill>
                          <a:srgbClr val="333333"/>
                        </a:solidFill>
                        <a:effectLst/>
                        <a:latin typeface="Times New Roman"/>
                        <a:ea typeface="Times New Roman"/>
                        <a:cs typeface="Arial"/>
                      </a:endParaRPr>
                    </a:p>
                  </a:txBody>
                  <a:tcPr marL="44450" marR="44450" marT="0" marB="0" anchor="b"/>
                </a:tc>
                <a:tc gridSpan="2">
                  <a:txBody>
                    <a:bodyPr/>
                    <a:lstStyle/>
                    <a:p>
                      <a:pPr algn="ctr">
                        <a:lnSpc>
                          <a:spcPct val="150000"/>
                        </a:lnSpc>
                        <a:spcAft>
                          <a:spcPts val="0"/>
                        </a:spcAft>
                      </a:pPr>
                      <a:r>
                        <a:rPr lang="pl-PL" sz="1600" b="1" dirty="0">
                          <a:effectLst/>
                        </a:rPr>
                        <a:t>            350,00 zł</a:t>
                      </a:r>
                      <a:endParaRPr lang="pl-PL" sz="1800" b="1" dirty="0">
                        <a:solidFill>
                          <a:srgbClr val="333333"/>
                        </a:solidFill>
                        <a:effectLst/>
                        <a:latin typeface="Times New Roman"/>
                        <a:ea typeface="Times New Roman"/>
                        <a:cs typeface="Arial"/>
                      </a:endParaRPr>
                    </a:p>
                  </a:txBody>
                  <a:tcPr marL="44450" marR="44450" marT="0" marB="0" anchor="b"/>
                </a:tc>
                <a:tc hMerge="1">
                  <a:txBody>
                    <a:bodyPr/>
                    <a:lstStyle/>
                    <a:p>
                      <a:endParaRPr lang="pl-PL"/>
                    </a:p>
                  </a:txBody>
                  <a:tcPr/>
                </a:tc>
                <a:tc>
                  <a:txBody>
                    <a:bodyPr/>
                    <a:lstStyle/>
                    <a:p>
                      <a:pPr algn="r">
                        <a:lnSpc>
                          <a:spcPct val="150000"/>
                        </a:lnSpc>
                        <a:spcAft>
                          <a:spcPts val="0"/>
                        </a:spcAft>
                      </a:pPr>
                      <a:r>
                        <a:rPr lang="pl-PL" sz="1600" b="1" dirty="0">
                          <a:effectLst/>
                        </a:rPr>
                        <a:t>94687</a:t>
                      </a:r>
                      <a:endParaRPr lang="pl-PL" sz="1800" b="1" dirty="0">
                        <a:solidFill>
                          <a:srgbClr val="333333"/>
                        </a:solidFill>
                        <a:effectLst/>
                        <a:latin typeface="Times New Roman"/>
                        <a:ea typeface="Times New Roman"/>
                        <a:cs typeface="Arial"/>
                      </a:endParaRPr>
                    </a:p>
                  </a:txBody>
                  <a:tcPr marL="44450" marR="44450" marT="0" marB="0" anchor="b"/>
                </a:tc>
                <a:tc>
                  <a:txBody>
                    <a:bodyPr/>
                    <a:lstStyle/>
                    <a:p>
                      <a:pPr>
                        <a:lnSpc>
                          <a:spcPct val="150000"/>
                        </a:lnSpc>
                        <a:spcAft>
                          <a:spcPts val="0"/>
                        </a:spcAft>
                      </a:pPr>
                      <a:r>
                        <a:rPr lang="pl-PL" sz="1600" b="1">
                          <a:effectLst/>
                        </a:rPr>
                        <a:t>          33 140 450,00 zł </a:t>
                      </a:r>
                      <a:endParaRPr lang="pl-PL" sz="1800" b="1">
                        <a:solidFill>
                          <a:srgbClr val="333333"/>
                        </a:solidFill>
                        <a:effectLst/>
                        <a:latin typeface="Times New Roman"/>
                        <a:ea typeface="Times New Roman"/>
                        <a:cs typeface="Arial"/>
                      </a:endParaRPr>
                    </a:p>
                  </a:txBody>
                  <a:tcPr marL="44450" marR="44450" marT="0" marB="0" anchor="b"/>
                </a:tc>
                <a:extLst>
                  <a:ext uri="{0D108BD9-81ED-4DB2-BD59-A6C34878D82A}">
                    <a16:rowId xmlns:a16="http://schemas.microsoft.com/office/drawing/2014/main" val="10002"/>
                  </a:ext>
                </a:extLst>
              </a:tr>
              <a:tr h="331436">
                <a:tc>
                  <a:txBody>
                    <a:bodyPr/>
                    <a:lstStyle/>
                    <a:p>
                      <a:pPr>
                        <a:lnSpc>
                          <a:spcPct val="150000"/>
                        </a:lnSpc>
                        <a:spcAft>
                          <a:spcPts val="0"/>
                        </a:spcAft>
                      </a:pPr>
                      <a:r>
                        <a:rPr lang="pl-PL" sz="1600">
                          <a:effectLst/>
                        </a:rPr>
                        <a:t>daniele</a:t>
                      </a:r>
                      <a:endParaRPr lang="pl-PL" sz="1800">
                        <a:solidFill>
                          <a:srgbClr val="333333"/>
                        </a:solidFill>
                        <a:effectLst/>
                        <a:latin typeface="Times New Roman"/>
                        <a:ea typeface="Times New Roman"/>
                        <a:cs typeface="Arial"/>
                      </a:endParaRPr>
                    </a:p>
                  </a:txBody>
                  <a:tcPr marL="44450" marR="44450" marT="0" marB="0" anchor="b"/>
                </a:tc>
                <a:tc gridSpan="2">
                  <a:txBody>
                    <a:bodyPr/>
                    <a:lstStyle/>
                    <a:p>
                      <a:pPr algn="ctr">
                        <a:lnSpc>
                          <a:spcPct val="150000"/>
                        </a:lnSpc>
                        <a:spcAft>
                          <a:spcPts val="0"/>
                        </a:spcAft>
                      </a:pPr>
                      <a:r>
                        <a:rPr lang="pl-PL" sz="1600" b="1">
                          <a:effectLst/>
                        </a:rPr>
                        <a:t>            135,00 zł </a:t>
                      </a:r>
                      <a:endParaRPr lang="pl-PL" sz="1800" b="1">
                        <a:solidFill>
                          <a:srgbClr val="333333"/>
                        </a:solidFill>
                        <a:effectLst/>
                        <a:latin typeface="Times New Roman"/>
                        <a:ea typeface="Times New Roman"/>
                        <a:cs typeface="Arial"/>
                      </a:endParaRPr>
                    </a:p>
                  </a:txBody>
                  <a:tcPr marL="44450" marR="44450" marT="0" marB="0" anchor="b"/>
                </a:tc>
                <a:tc hMerge="1">
                  <a:txBody>
                    <a:bodyPr/>
                    <a:lstStyle/>
                    <a:p>
                      <a:endParaRPr lang="pl-PL"/>
                    </a:p>
                  </a:txBody>
                  <a:tcPr/>
                </a:tc>
                <a:tc>
                  <a:txBody>
                    <a:bodyPr/>
                    <a:lstStyle/>
                    <a:p>
                      <a:pPr algn="r">
                        <a:lnSpc>
                          <a:spcPct val="150000"/>
                        </a:lnSpc>
                        <a:spcAft>
                          <a:spcPts val="0"/>
                        </a:spcAft>
                      </a:pPr>
                      <a:r>
                        <a:rPr lang="pl-PL" sz="1600" b="1" dirty="0">
                          <a:effectLst/>
                        </a:rPr>
                        <a:t>10108</a:t>
                      </a:r>
                      <a:endParaRPr lang="pl-PL" sz="1800" b="1" dirty="0">
                        <a:solidFill>
                          <a:srgbClr val="333333"/>
                        </a:solidFill>
                        <a:effectLst/>
                        <a:latin typeface="Times New Roman"/>
                        <a:ea typeface="Times New Roman"/>
                        <a:cs typeface="Arial"/>
                      </a:endParaRPr>
                    </a:p>
                  </a:txBody>
                  <a:tcPr marL="44450" marR="44450" marT="0" marB="0" anchor="b"/>
                </a:tc>
                <a:tc>
                  <a:txBody>
                    <a:bodyPr/>
                    <a:lstStyle/>
                    <a:p>
                      <a:pPr>
                        <a:lnSpc>
                          <a:spcPct val="150000"/>
                        </a:lnSpc>
                        <a:spcAft>
                          <a:spcPts val="0"/>
                        </a:spcAft>
                      </a:pPr>
                      <a:r>
                        <a:rPr lang="pl-PL" sz="1600" b="1">
                          <a:effectLst/>
                        </a:rPr>
                        <a:t>            1 364 580,00 zł </a:t>
                      </a:r>
                      <a:endParaRPr lang="pl-PL" sz="1800" b="1">
                        <a:solidFill>
                          <a:srgbClr val="333333"/>
                        </a:solidFill>
                        <a:effectLst/>
                        <a:latin typeface="Times New Roman"/>
                        <a:ea typeface="Times New Roman"/>
                        <a:cs typeface="Arial"/>
                      </a:endParaRPr>
                    </a:p>
                  </a:txBody>
                  <a:tcPr marL="44450" marR="44450" marT="0" marB="0" anchor="b"/>
                </a:tc>
                <a:extLst>
                  <a:ext uri="{0D108BD9-81ED-4DB2-BD59-A6C34878D82A}">
                    <a16:rowId xmlns:a16="http://schemas.microsoft.com/office/drawing/2014/main" val="10003"/>
                  </a:ext>
                </a:extLst>
              </a:tr>
              <a:tr h="216024">
                <a:tc>
                  <a:txBody>
                    <a:bodyPr/>
                    <a:lstStyle/>
                    <a:p>
                      <a:pPr>
                        <a:lnSpc>
                          <a:spcPct val="150000"/>
                        </a:lnSpc>
                        <a:spcAft>
                          <a:spcPts val="0"/>
                        </a:spcAft>
                      </a:pPr>
                      <a:r>
                        <a:rPr lang="pl-PL" sz="1600">
                          <a:effectLst/>
                        </a:rPr>
                        <a:t>sarny</a:t>
                      </a:r>
                      <a:endParaRPr lang="pl-PL" sz="1800">
                        <a:solidFill>
                          <a:srgbClr val="333333"/>
                        </a:solidFill>
                        <a:effectLst/>
                        <a:latin typeface="Times New Roman"/>
                        <a:ea typeface="Times New Roman"/>
                        <a:cs typeface="Arial"/>
                      </a:endParaRPr>
                    </a:p>
                  </a:txBody>
                  <a:tcPr marL="44450" marR="44450" marT="0" marB="0" anchor="b"/>
                </a:tc>
                <a:tc gridSpan="2">
                  <a:txBody>
                    <a:bodyPr/>
                    <a:lstStyle/>
                    <a:p>
                      <a:pPr algn="ctr">
                        <a:lnSpc>
                          <a:spcPct val="150000"/>
                        </a:lnSpc>
                        <a:spcAft>
                          <a:spcPts val="0"/>
                        </a:spcAft>
                      </a:pPr>
                      <a:r>
                        <a:rPr lang="pl-PL" sz="1600" b="1">
                          <a:effectLst/>
                        </a:rPr>
                        <a:t>            105,00 zł </a:t>
                      </a:r>
                      <a:endParaRPr lang="pl-PL" sz="1800" b="1">
                        <a:solidFill>
                          <a:srgbClr val="333333"/>
                        </a:solidFill>
                        <a:effectLst/>
                        <a:latin typeface="Times New Roman"/>
                        <a:ea typeface="Times New Roman"/>
                        <a:cs typeface="Arial"/>
                      </a:endParaRPr>
                    </a:p>
                  </a:txBody>
                  <a:tcPr marL="44450" marR="44450" marT="0" marB="0" anchor="b"/>
                </a:tc>
                <a:tc hMerge="1">
                  <a:txBody>
                    <a:bodyPr/>
                    <a:lstStyle/>
                    <a:p>
                      <a:endParaRPr lang="pl-PL"/>
                    </a:p>
                  </a:txBody>
                  <a:tcPr/>
                </a:tc>
                <a:tc>
                  <a:txBody>
                    <a:bodyPr/>
                    <a:lstStyle/>
                    <a:p>
                      <a:pPr algn="r">
                        <a:lnSpc>
                          <a:spcPct val="150000"/>
                        </a:lnSpc>
                        <a:spcAft>
                          <a:spcPts val="0"/>
                        </a:spcAft>
                      </a:pPr>
                      <a:r>
                        <a:rPr lang="pl-PL" sz="1600" b="1" dirty="0">
                          <a:effectLst/>
                        </a:rPr>
                        <a:t>216597</a:t>
                      </a:r>
                      <a:endParaRPr lang="pl-PL" sz="1800" b="1" dirty="0">
                        <a:solidFill>
                          <a:srgbClr val="333333"/>
                        </a:solidFill>
                        <a:effectLst/>
                        <a:latin typeface="Times New Roman"/>
                        <a:ea typeface="Times New Roman"/>
                        <a:cs typeface="Arial"/>
                      </a:endParaRPr>
                    </a:p>
                  </a:txBody>
                  <a:tcPr marL="44450" marR="44450" marT="0" marB="0" anchor="b"/>
                </a:tc>
                <a:tc>
                  <a:txBody>
                    <a:bodyPr/>
                    <a:lstStyle/>
                    <a:p>
                      <a:pPr>
                        <a:lnSpc>
                          <a:spcPct val="150000"/>
                        </a:lnSpc>
                        <a:spcAft>
                          <a:spcPts val="0"/>
                        </a:spcAft>
                      </a:pPr>
                      <a:r>
                        <a:rPr lang="pl-PL" sz="1600" b="1" dirty="0">
                          <a:effectLst/>
                        </a:rPr>
                        <a:t>          22 742 685,00 zł </a:t>
                      </a:r>
                      <a:endParaRPr lang="pl-PL" sz="1800" b="1" dirty="0">
                        <a:solidFill>
                          <a:srgbClr val="333333"/>
                        </a:solidFill>
                        <a:effectLst/>
                        <a:latin typeface="Times New Roman"/>
                        <a:ea typeface="Times New Roman"/>
                        <a:cs typeface="Arial"/>
                      </a:endParaRPr>
                    </a:p>
                  </a:txBody>
                  <a:tcPr marL="44450" marR="44450" marT="0" marB="0" anchor="b"/>
                </a:tc>
                <a:extLst>
                  <a:ext uri="{0D108BD9-81ED-4DB2-BD59-A6C34878D82A}">
                    <a16:rowId xmlns:a16="http://schemas.microsoft.com/office/drawing/2014/main" val="10004"/>
                  </a:ext>
                </a:extLst>
              </a:tr>
              <a:tr h="326381">
                <a:tc>
                  <a:txBody>
                    <a:bodyPr/>
                    <a:lstStyle/>
                    <a:p>
                      <a:pPr>
                        <a:lnSpc>
                          <a:spcPct val="150000"/>
                        </a:lnSpc>
                        <a:spcAft>
                          <a:spcPts val="0"/>
                        </a:spcAft>
                      </a:pPr>
                      <a:r>
                        <a:rPr lang="pl-PL" sz="1600">
                          <a:effectLst/>
                        </a:rPr>
                        <a:t>dziki</a:t>
                      </a:r>
                      <a:endParaRPr lang="pl-PL" sz="1800">
                        <a:solidFill>
                          <a:srgbClr val="333333"/>
                        </a:solidFill>
                        <a:effectLst/>
                        <a:latin typeface="Times New Roman"/>
                        <a:ea typeface="Times New Roman"/>
                        <a:cs typeface="Arial"/>
                      </a:endParaRPr>
                    </a:p>
                  </a:txBody>
                  <a:tcPr marL="44450" marR="44450" marT="0" marB="0" anchor="b"/>
                </a:tc>
                <a:tc gridSpan="2">
                  <a:txBody>
                    <a:bodyPr/>
                    <a:lstStyle/>
                    <a:p>
                      <a:pPr algn="ctr">
                        <a:lnSpc>
                          <a:spcPct val="150000"/>
                        </a:lnSpc>
                        <a:spcAft>
                          <a:spcPts val="0"/>
                        </a:spcAft>
                      </a:pPr>
                      <a:r>
                        <a:rPr lang="pl-PL" sz="1600" b="1">
                          <a:effectLst/>
                        </a:rPr>
                        <a:t>               85,00 zł </a:t>
                      </a:r>
                      <a:endParaRPr lang="pl-PL" sz="1800" b="1">
                        <a:solidFill>
                          <a:srgbClr val="333333"/>
                        </a:solidFill>
                        <a:effectLst/>
                        <a:latin typeface="Times New Roman"/>
                        <a:ea typeface="Times New Roman"/>
                        <a:cs typeface="Arial"/>
                      </a:endParaRPr>
                    </a:p>
                  </a:txBody>
                  <a:tcPr marL="44450" marR="44450" marT="0" marB="0" anchor="b"/>
                </a:tc>
                <a:tc hMerge="1">
                  <a:txBody>
                    <a:bodyPr/>
                    <a:lstStyle/>
                    <a:p>
                      <a:endParaRPr lang="pl-PL"/>
                    </a:p>
                  </a:txBody>
                  <a:tcPr/>
                </a:tc>
                <a:tc>
                  <a:txBody>
                    <a:bodyPr/>
                    <a:lstStyle/>
                    <a:p>
                      <a:pPr algn="r">
                        <a:lnSpc>
                          <a:spcPct val="150000"/>
                        </a:lnSpc>
                        <a:spcAft>
                          <a:spcPts val="0"/>
                        </a:spcAft>
                      </a:pPr>
                      <a:r>
                        <a:rPr lang="pl-PL" sz="1600" b="1" dirty="0">
                          <a:effectLst/>
                        </a:rPr>
                        <a:t>351943</a:t>
                      </a:r>
                      <a:endParaRPr lang="pl-PL" sz="1800" b="1" dirty="0">
                        <a:solidFill>
                          <a:srgbClr val="333333"/>
                        </a:solidFill>
                        <a:effectLst/>
                        <a:latin typeface="Times New Roman"/>
                        <a:ea typeface="Times New Roman"/>
                        <a:cs typeface="Arial"/>
                      </a:endParaRPr>
                    </a:p>
                  </a:txBody>
                  <a:tcPr marL="44450" marR="44450" marT="0" marB="0" anchor="b"/>
                </a:tc>
                <a:tc>
                  <a:txBody>
                    <a:bodyPr/>
                    <a:lstStyle/>
                    <a:p>
                      <a:pPr>
                        <a:lnSpc>
                          <a:spcPct val="150000"/>
                        </a:lnSpc>
                        <a:spcAft>
                          <a:spcPts val="0"/>
                        </a:spcAft>
                      </a:pPr>
                      <a:r>
                        <a:rPr lang="pl-PL" sz="1600" b="1" dirty="0">
                          <a:effectLst/>
                        </a:rPr>
                        <a:t>          29 915 155,00 zł </a:t>
                      </a:r>
                      <a:endParaRPr lang="pl-PL" sz="1800" b="1" dirty="0">
                        <a:solidFill>
                          <a:srgbClr val="333333"/>
                        </a:solidFill>
                        <a:effectLst/>
                        <a:latin typeface="Times New Roman"/>
                        <a:ea typeface="Times New Roman"/>
                        <a:cs typeface="Arial"/>
                      </a:endParaRPr>
                    </a:p>
                  </a:txBody>
                  <a:tcPr marL="44450" marR="44450" marT="0" marB="0" anchor="b"/>
                </a:tc>
                <a:extLst>
                  <a:ext uri="{0D108BD9-81ED-4DB2-BD59-A6C34878D82A}">
                    <a16:rowId xmlns:a16="http://schemas.microsoft.com/office/drawing/2014/main" val="10005"/>
                  </a:ext>
                </a:extLst>
              </a:tr>
              <a:tr h="53687">
                <a:tc>
                  <a:txBody>
                    <a:bodyPr/>
                    <a:lstStyle/>
                    <a:p>
                      <a:endParaRPr lang="pl-PL" sz="1200">
                        <a:solidFill>
                          <a:srgbClr val="333333"/>
                        </a:solidFill>
                        <a:effectLst/>
                        <a:latin typeface="Times"/>
                        <a:cs typeface="Times New Roman"/>
                      </a:endParaRPr>
                    </a:p>
                  </a:txBody>
                  <a:tcPr marL="44450" marR="44450" marT="0" marB="0" anchor="b"/>
                </a:tc>
                <a:tc>
                  <a:txBody>
                    <a:bodyPr/>
                    <a:lstStyle/>
                    <a:p>
                      <a:endParaRPr lang="pl-PL" sz="1200" b="1">
                        <a:solidFill>
                          <a:srgbClr val="333333"/>
                        </a:solidFill>
                        <a:effectLst/>
                        <a:latin typeface="Times"/>
                        <a:cs typeface="Times New Roman"/>
                      </a:endParaRPr>
                    </a:p>
                  </a:txBody>
                  <a:tcPr marL="44450" marR="44450" marT="0" marB="0" anchor="b"/>
                </a:tc>
                <a:tc gridSpan="2">
                  <a:txBody>
                    <a:bodyPr/>
                    <a:lstStyle/>
                    <a:p>
                      <a:endParaRPr lang="pl-PL" sz="1200" b="1" dirty="0">
                        <a:solidFill>
                          <a:srgbClr val="333333"/>
                        </a:solidFill>
                        <a:effectLst/>
                        <a:latin typeface="Times"/>
                        <a:cs typeface="Times New Roman"/>
                      </a:endParaRPr>
                    </a:p>
                  </a:txBody>
                  <a:tcPr marL="44450" marR="44450" marT="0" marB="0" anchor="b"/>
                </a:tc>
                <a:tc hMerge="1">
                  <a:txBody>
                    <a:bodyPr/>
                    <a:lstStyle/>
                    <a:p>
                      <a:endParaRPr lang="pl-PL"/>
                    </a:p>
                  </a:txBody>
                  <a:tcPr/>
                </a:tc>
                <a:tc>
                  <a:txBody>
                    <a:bodyPr/>
                    <a:lstStyle/>
                    <a:p>
                      <a:pPr>
                        <a:lnSpc>
                          <a:spcPct val="150000"/>
                        </a:lnSpc>
                        <a:spcAft>
                          <a:spcPts val="0"/>
                        </a:spcAft>
                      </a:pPr>
                      <a:r>
                        <a:rPr lang="pl-PL" sz="1600" b="1" dirty="0">
                          <a:effectLst/>
                        </a:rPr>
                        <a:t>          87 162 870,00 zł </a:t>
                      </a:r>
                      <a:endParaRPr lang="pl-PL" sz="1800" b="1" dirty="0">
                        <a:solidFill>
                          <a:srgbClr val="333333"/>
                        </a:solidFill>
                        <a:effectLst/>
                        <a:latin typeface="Times New Roman"/>
                        <a:ea typeface="Times New Roman"/>
                        <a:cs typeface="Arial"/>
                      </a:endParaRPr>
                    </a:p>
                  </a:txBody>
                  <a:tcPr marL="44450" marR="44450" marT="0" marB="0" anchor="b"/>
                </a:tc>
                <a:extLst>
                  <a:ext uri="{0D108BD9-81ED-4DB2-BD59-A6C34878D82A}">
                    <a16:rowId xmlns:a16="http://schemas.microsoft.com/office/drawing/2014/main" val="10006"/>
                  </a:ext>
                </a:extLst>
              </a:tr>
            </a:tbl>
          </a:graphicData>
        </a:graphic>
      </p:graphicFrame>
      <p:sp>
        <p:nvSpPr>
          <p:cNvPr id="8" name="pole tekstowe 7"/>
          <p:cNvSpPr txBox="1"/>
          <p:nvPr/>
        </p:nvSpPr>
        <p:spPr>
          <a:xfrm>
            <a:off x="539552" y="6093296"/>
            <a:ext cx="7704856" cy="646331"/>
          </a:xfrm>
          <a:prstGeom prst="rect">
            <a:avLst/>
          </a:prstGeom>
          <a:noFill/>
        </p:spPr>
        <p:txBody>
          <a:bodyPr wrap="square" rtlCol="0">
            <a:spAutoFit/>
          </a:bodyPr>
          <a:lstStyle/>
          <a:p>
            <a:r>
              <a:rPr lang="pl-PL" b="1" dirty="0">
                <a:solidFill>
                  <a:srgbClr val="FF0000"/>
                </a:solidFill>
              </a:rPr>
              <a:t>Składka do funduszu jest proporcjonalna do przychodów z tytułu użytkowania gatunków zwierzyny – zależy od zasobności oraz jakości obwodu łowieckiego</a:t>
            </a:r>
          </a:p>
        </p:txBody>
      </p:sp>
      <p:sp>
        <p:nvSpPr>
          <p:cNvPr id="9" name="Prostokąt 8"/>
          <p:cNvSpPr/>
          <p:nvPr/>
        </p:nvSpPr>
        <p:spPr>
          <a:xfrm>
            <a:off x="323528" y="1412776"/>
            <a:ext cx="8352928" cy="646331"/>
          </a:xfrm>
          <a:prstGeom prst="rect">
            <a:avLst/>
          </a:prstGeom>
        </p:spPr>
        <p:txBody>
          <a:bodyPr wrap="square">
            <a:spAutoFit/>
          </a:bodyPr>
          <a:lstStyle/>
          <a:p>
            <a:pPr lvl="0"/>
            <a:r>
              <a:rPr lang="pl-PL" b="1" dirty="0">
                <a:solidFill>
                  <a:srgbClr val="333333"/>
                </a:solidFill>
              </a:rPr>
              <a:t>Możliwe warianty składki do funduszu:</a:t>
            </a:r>
          </a:p>
          <a:p>
            <a:pPr marL="342900" lvl="0" indent="-342900">
              <a:buFont typeface="+mj-lt"/>
              <a:buAutoNum type="arabicParenR" startAt="3"/>
            </a:pPr>
            <a:r>
              <a:rPr lang="pl-PL" b="1" dirty="0">
                <a:solidFill>
                  <a:srgbClr val="333333"/>
                </a:solidFill>
              </a:rPr>
              <a:t>Składka od zwierzyny przeznaczonej do pozyskania</a:t>
            </a:r>
          </a:p>
        </p:txBody>
      </p:sp>
    </p:spTree>
    <p:extLst>
      <p:ext uri="{BB962C8B-B14F-4D97-AF65-F5344CB8AC3E}">
        <p14:creationId xmlns:p14="http://schemas.microsoft.com/office/powerpoint/2010/main" val="2311521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Łącznik prostoliniowy 4"/>
          <p:cNvCxnSpPr/>
          <p:nvPr/>
        </p:nvCxnSpPr>
        <p:spPr>
          <a:xfrm>
            <a:off x="0" y="764704"/>
            <a:ext cx="91440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pole tekstowe 9"/>
          <p:cNvSpPr txBox="1"/>
          <p:nvPr/>
        </p:nvSpPr>
        <p:spPr>
          <a:xfrm>
            <a:off x="72008" y="116632"/>
            <a:ext cx="9036496" cy="553998"/>
          </a:xfrm>
          <a:prstGeom prst="rect">
            <a:avLst/>
          </a:prstGeom>
          <a:noFill/>
        </p:spPr>
        <p:txBody>
          <a:bodyPr wrap="square" rtlCol="0">
            <a:spAutoFit/>
          </a:bodyPr>
          <a:lstStyle/>
          <a:p>
            <a:r>
              <a:rPr lang="pl-PL" sz="3000" b="1" dirty="0"/>
              <a:t>Nowelizacja ustawy prawo łowieckie w zakresie szkód</a:t>
            </a:r>
          </a:p>
        </p:txBody>
      </p:sp>
      <p:sp>
        <p:nvSpPr>
          <p:cNvPr id="2" name="Prostokąt 1"/>
          <p:cNvSpPr/>
          <p:nvPr/>
        </p:nvSpPr>
        <p:spPr>
          <a:xfrm>
            <a:off x="0" y="980728"/>
            <a:ext cx="8748464" cy="5940088"/>
          </a:xfrm>
          <a:prstGeom prst="rect">
            <a:avLst/>
          </a:prstGeom>
        </p:spPr>
        <p:txBody>
          <a:bodyPr wrap="square">
            <a:spAutoFit/>
          </a:bodyPr>
          <a:lstStyle/>
          <a:p>
            <a:pPr marL="180975" indent="-20638" algn="just">
              <a:lnSpc>
                <a:spcPts val="1800"/>
              </a:lnSpc>
              <a:spcAft>
                <a:spcPts val="0"/>
              </a:spcAft>
            </a:pPr>
            <a:r>
              <a:rPr lang="pl-PL" sz="2000" b="1" dirty="0">
                <a:solidFill>
                  <a:srgbClr val="000000"/>
                </a:solidFill>
                <a:latin typeface="+mj-lt"/>
                <a:ea typeface="Times New Roman" panose="02020603050405020304" pitchFamily="18" charset="0"/>
              </a:rPr>
              <a:t>Art. 46. 1. Skarb Państwa odpowiada za szkody wyrządzone w uprawach i płodach rolnych przez dziki, łosie, jelenie, daniele i sarny</a:t>
            </a:r>
            <a:r>
              <a:rPr lang="pl-PL" sz="2000" dirty="0">
                <a:solidFill>
                  <a:srgbClr val="000000"/>
                </a:solidFill>
                <a:latin typeface="+mj-lt"/>
                <a:ea typeface="Times New Roman" panose="02020603050405020304" pitchFamily="18" charset="0"/>
              </a:rPr>
              <a:t>, w tym przez te zwierzęta w przypadku objęcia ich całoroczną ochroną.</a:t>
            </a:r>
            <a:endParaRPr lang="pl-PL" sz="2000" dirty="0">
              <a:latin typeface="+mj-lt"/>
              <a:ea typeface="Times New Roman" panose="02020603050405020304" pitchFamily="18" charset="0"/>
            </a:endParaRPr>
          </a:p>
          <a:p>
            <a:pPr marL="180975" indent="-20638" algn="just">
              <a:lnSpc>
                <a:spcPts val="1800"/>
              </a:lnSpc>
              <a:spcAft>
                <a:spcPts val="0"/>
              </a:spcAft>
            </a:pPr>
            <a:endParaRPr lang="pl-PL" sz="2000" dirty="0">
              <a:solidFill>
                <a:srgbClr val="000000"/>
              </a:solidFill>
              <a:latin typeface="+mj-lt"/>
              <a:ea typeface="Times New Roman" panose="02020603050405020304" pitchFamily="18" charset="0"/>
            </a:endParaRPr>
          </a:p>
          <a:p>
            <a:pPr marL="180975" indent="-20638" algn="just">
              <a:lnSpc>
                <a:spcPts val="1800"/>
              </a:lnSpc>
              <a:spcAft>
                <a:spcPts val="0"/>
              </a:spcAft>
            </a:pPr>
            <a:r>
              <a:rPr lang="pl-PL" sz="2000" dirty="0">
                <a:solidFill>
                  <a:srgbClr val="000000"/>
                </a:solidFill>
                <a:latin typeface="+mj-lt"/>
                <a:ea typeface="Times New Roman" panose="02020603050405020304" pitchFamily="18" charset="0"/>
              </a:rPr>
              <a:t>2. </a:t>
            </a:r>
            <a:r>
              <a:rPr lang="pl-PL" sz="2000" b="1" dirty="0">
                <a:solidFill>
                  <a:srgbClr val="000000"/>
                </a:solidFill>
                <a:latin typeface="+mj-lt"/>
                <a:ea typeface="Times New Roman" panose="02020603050405020304" pitchFamily="18" charset="0"/>
              </a:rPr>
              <a:t>Dzierżawca albo zarządca obwodu łowieckiego odpowiada za szkody wyrządzone przy wykonywaniu polowania</a:t>
            </a:r>
            <a:r>
              <a:rPr lang="pl-PL" sz="2000" dirty="0">
                <a:solidFill>
                  <a:srgbClr val="000000"/>
                </a:solidFill>
                <a:latin typeface="+mj-lt"/>
                <a:ea typeface="Times New Roman" panose="02020603050405020304" pitchFamily="18" charset="0"/>
              </a:rPr>
              <a:t>.</a:t>
            </a:r>
            <a:endParaRPr lang="pl-PL" sz="2000" dirty="0">
              <a:latin typeface="+mj-lt"/>
              <a:ea typeface="Times New Roman" panose="02020603050405020304" pitchFamily="18" charset="0"/>
            </a:endParaRPr>
          </a:p>
          <a:p>
            <a:pPr marL="180975" indent="-20638" algn="just">
              <a:lnSpc>
                <a:spcPts val="1800"/>
              </a:lnSpc>
              <a:spcAft>
                <a:spcPts val="0"/>
              </a:spcAft>
            </a:pPr>
            <a:endParaRPr lang="pl-PL" sz="2000" dirty="0">
              <a:solidFill>
                <a:srgbClr val="000000"/>
              </a:solidFill>
              <a:latin typeface="+mj-lt"/>
              <a:ea typeface="Times New Roman" panose="02020603050405020304" pitchFamily="18" charset="0"/>
            </a:endParaRPr>
          </a:p>
          <a:p>
            <a:pPr marL="180975" indent="-20638" algn="just">
              <a:lnSpc>
                <a:spcPts val="1800"/>
              </a:lnSpc>
              <a:spcAft>
                <a:spcPts val="0"/>
              </a:spcAft>
            </a:pPr>
            <a:r>
              <a:rPr lang="pl-PL" sz="2000" dirty="0">
                <a:solidFill>
                  <a:srgbClr val="000000"/>
                </a:solidFill>
                <a:latin typeface="+mj-lt"/>
                <a:ea typeface="Times New Roman" panose="02020603050405020304" pitchFamily="18" charset="0"/>
              </a:rPr>
              <a:t>3. </a:t>
            </a:r>
            <a:r>
              <a:rPr lang="pl-PL" sz="2000" b="1" dirty="0">
                <a:solidFill>
                  <a:srgbClr val="FF0000"/>
                </a:solidFill>
                <a:latin typeface="+mj-lt"/>
                <a:ea typeface="Times New Roman" panose="02020603050405020304" pitchFamily="18" charset="0"/>
              </a:rPr>
              <a:t>Wniosek o dokonanie oględzin i oszacowanie szkód</a:t>
            </a:r>
            <a:r>
              <a:rPr lang="pl-PL" sz="2000" dirty="0">
                <a:solidFill>
                  <a:srgbClr val="000000"/>
                </a:solidFill>
                <a:latin typeface="+mj-lt"/>
                <a:ea typeface="Times New Roman" panose="02020603050405020304" pitchFamily="18" charset="0"/>
              </a:rPr>
              <a:t>, o których mowa w ust. 1, a także ustalenie wysokości odszkodowania właściciel albo posiadacz gruntów rolnych składa do właściwego ze względu na miejsce wystąpienia tych szkód </a:t>
            </a:r>
            <a:r>
              <a:rPr lang="pl-PL" sz="2000" b="1" dirty="0">
                <a:solidFill>
                  <a:srgbClr val="FF0000"/>
                </a:solidFill>
                <a:latin typeface="+mj-lt"/>
                <a:ea typeface="Times New Roman" panose="02020603050405020304" pitchFamily="18" charset="0"/>
              </a:rPr>
              <a:t>wojewody</a:t>
            </a:r>
            <a:r>
              <a:rPr lang="pl-PL" sz="2000" dirty="0">
                <a:solidFill>
                  <a:srgbClr val="000000"/>
                </a:solidFill>
                <a:latin typeface="+mj-lt"/>
                <a:ea typeface="Times New Roman" panose="02020603050405020304" pitchFamily="18" charset="0"/>
              </a:rPr>
              <a:t>. Wniosek może być złożony do właściwego ze względu na miejsce wystąpienia </a:t>
            </a:r>
            <a:r>
              <a:rPr lang="pl-PL" sz="2000" b="1" dirty="0">
                <a:solidFill>
                  <a:srgbClr val="000000"/>
                </a:solidFill>
                <a:latin typeface="+mj-lt"/>
                <a:ea typeface="Times New Roman" panose="02020603050405020304" pitchFamily="18" charset="0"/>
              </a:rPr>
              <a:t>szkód wójta, burmistrza albo prezydenta miasta, który przekazuje go właściwemu wojewodzie niezwłocznie, jednak nie później niż w terminie 3 dni od dnia jego złożenia.</a:t>
            </a:r>
            <a:endParaRPr lang="pl-PL" sz="2000" b="1" dirty="0">
              <a:latin typeface="+mj-lt"/>
              <a:ea typeface="Times New Roman" panose="02020603050405020304" pitchFamily="18" charset="0"/>
            </a:endParaRPr>
          </a:p>
          <a:p>
            <a:pPr marL="180975" indent="-20638" algn="just">
              <a:lnSpc>
                <a:spcPts val="1800"/>
              </a:lnSpc>
              <a:spcAft>
                <a:spcPts val="0"/>
              </a:spcAft>
            </a:pPr>
            <a:endParaRPr lang="pl-PL" sz="2000" dirty="0">
              <a:solidFill>
                <a:srgbClr val="000000"/>
              </a:solidFill>
              <a:latin typeface="+mj-lt"/>
              <a:ea typeface="Times New Roman" panose="02020603050405020304" pitchFamily="18" charset="0"/>
            </a:endParaRPr>
          </a:p>
          <a:p>
            <a:pPr marL="180975" indent="-20638" algn="just">
              <a:lnSpc>
                <a:spcPts val="1800"/>
              </a:lnSpc>
              <a:spcAft>
                <a:spcPts val="0"/>
              </a:spcAft>
            </a:pPr>
            <a:r>
              <a:rPr lang="pl-PL" sz="2000" dirty="0">
                <a:solidFill>
                  <a:srgbClr val="000000"/>
                </a:solidFill>
                <a:latin typeface="+mj-lt"/>
                <a:ea typeface="Times New Roman" panose="02020603050405020304" pitchFamily="18" charset="0"/>
              </a:rPr>
              <a:t>4. Wniosek, o którym mowa w ust. 3, zawiera w szczególności:</a:t>
            </a:r>
            <a:endParaRPr lang="pl-PL" sz="2000" dirty="0">
              <a:latin typeface="+mj-lt"/>
              <a:ea typeface="Times New Roman" panose="02020603050405020304" pitchFamily="18" charset="0"/>
            </a:endParaRPr>
          </a:p>
          <a:p>
            <a:pPr marL="180975" indent="-20638" algn="just">
              <a:lnSpc>
                <a:spcPts val="1800"/>
              </a:lnSpc>
              <a:spcAft>
                <a:spcPts val="0"/>
              </a:spcAft>
            </a:pPr>
            <a:r>
              <a:rPr lang="pl-PL" sz="2000" dirty="0">
                <a:solidFill>
                  <a:srgbClr val="000000"/>
                </a:solidFill>
                <a:latin typeface="+mj-lt"/>
                <a:ea typeface="Times New Roman" panose="02020603050405020304" pitchFamily="18" charset="0"/>
              </a:rPr>
              <a:t>1) imię i nazwisko albo nazwę, adres  miejsca zamieszkania albo adres i siedzibę oraz numer telefonu właściciela albo posiadacza gruntów rolnych;</a:t>
            </a:r>
            <a:endParaRPr lang="pl-PL" sz="2000" dirty="0">
              <a:latin typeface="+mj-lt"/>
              <a:ea typeface="Times New Roman" panose="02020603050405020304" pitchFamily="18" charset="0"/>
            </a:endParaRPr>
          </a:p>
          <a:p>
            <a:pPr marL="180975" indent="-20638" algn="just">
              <a:lnSpc>
                <a:spcPts val="1800"/>
              </a:lnSpc>
              <a:spcAft>
                <a:spcPts val="0"/>
              </a:spcAft>
            </a:pPr>
            <a:r>
              <a:rPr lang="pl-PL" sz="2000" dirty="0">
                <a:solidFill>
                  <a:srgbClr val="000000"/>
                </a:solidFill>
                <a:latin typeface="+mj-lt"/>
                <a:ea typeface="Times New Roman" panose="02020603050405020304" pitchFamily="18" charset="0"/>
              </a:rPr>
              <a:t>2) wskazanie miejsca wystąpienia szkody;</a:t>
            </a:r>
            <a:endParaRPr lang="pl-PL" sz="2000" dirty="0">
              <a:latin typeface="+mj-lt"/>
              <a:ea typeface="Times New Roman" panose="02020603050405020304" pitchFamily="18" charset="0"/>
            </a:endParaRPr>
          </a:p>
          <a:p>
            <a:pPr marL="180975" indent="-20638" algn="just">
              <a:lnSpc>
                <a:spcPts val="1800"/>
              </a:lnSpc>
              <a:spcAft>
                <a:spcPts val="0"/>
              </a:spcAft>
            </a:pPr>
            <a:r>
              <a:rPr lang="pl-PL" sz="2000" dirty="0">
                <a:solidFill>
                  <a:srgbClr val="000000"/>
                </a:solidFill>
                <a:latin typeface="+mj-lt"/>
                <a:ea typeface="Times New Roman" panose="02020603050405020304" pitchFamily="18" charset="0"/>
              </a:rPr>
              <a:t>3) wskazanie rodzaju uszkodzonej uprawy lub płodu rolnego.</a:t>
            </a:r>
            <a:endParaRPr lang="pl-PL" sz="2000" dirty="0">
              <a:latin typeface="+mj-lt"/>
              <a:ea typeface="Times New Roman" panose="02020603050405020304" pitchFamily="18" charset="0"/>
            </a:endParaRPr>
          </a:p>
          <a:p>
            <a:pPr marL="180975" indent="-20638" algn="just">
              <a:lnSpc>
                <a:spcPts val="1800"/>
              </a:lnSpc>
              <a:spcAft>
                <a:spcPts val="0"/>
              </a:spcAft>
            </a:pPr>
            <a:endParaRPr lang="pl-PL" sz="2000" dirty="0">
              <a:solidFill>
                <a:srgbClr val="000000"/>
              </a:solidFill>
              <a:latin typeface="+mj-lt"/>
              <a:ea typeface="Times New Roman" panose="02020603050405020304" pitchFamily="18" charset="0"/>
            </a:endParaRPr>
          </a:p>
          <a:p>
            <a:pPr marL="180975" indent="-20638" algn="just">
              <a:lnSpc>
                <a:spcPts val="1800"/>
              </a:lnSpc>
              <a:spcAft>
                <a:spcPts val="0"/>
              </a:spcAft>
            </a:pPr>
            <a:r>
              <a:rPr lang="pl-PL" sz="2000" dirty="0">
                <a:solidFill>
                  <a:srgbClr val="000000"/>
                </a:solidFill>
                <a:latin typeface="+mj-lt"/>
                <a:ea typeface="Times New Roman" panose="02020603050405020304" pitchFamily="18" charset="0"/>
              </a:rPr>
              <a:t>5.  </a:t>
            </a:r>
            <a:r>
              <a:rPr lang="pl-PL" sz="2000" b="1" dirty="0">
                <a:solidFill>
                  <a:srgbClr val="000000"/>
                </a:solidFill>
                <a:latin typeface="+mj-lt"/>
                <a:ea typeface="Times New Roman" panose="02020603050405020304" pitchFamily="18" charset="0"/>
              </a:rPr>
              <a:t>Wniosek, o którym mowa w ust. 3, składa się w terminie umożliwiającym dokonanie oględzin i oszacowanie szkód, o których mowa w ust. 1.</a:t>
            </a:r>
            <a:endParaRPr lang="pl-PL" sz="2000" b="1" dirty="0">
              <a:latin typeface="+mj-lt"/>
              <a:ea typeface="Times New Roman" panose="02020603050405020304" pitchFamily="18" charset="0"/>
            </a:endParaRPr>
          </a:p>
          <a:p>
            <a:pPr marL="180975" indent="-20638" algn="just">
              <a:lnSpc>
                <a:spcPts val="1800"/>
              </a:lnSpc>
              <a:spcAft>
                <a:spcPts val="0"/>
              </a:spcAft>
            </a:pPr>
            <a:endParaRPr lang="pl-PL" sz="2000" b="1" dirty="0">
              <a:solidFill>
                <a:srgbClr val="000000"/>
              </a:solidFill>
              <a:latin typeface="+mj-lt"/>
              <a:ea typeface="Times New Roman" panose="02020603050405020304" pitchFamily="18" charset="0"/>
            </a:endParaRPr>
          </a:p>
          <a:p>
            <a:pPr marL="180975" indent="-20638" algn="just">
              <a:lnSpc>
                <a:spcPts val="1800"/>
              </a:lnSpc>
              <a:spcBef>
                <a:spcPts val="600"/>
              </a:spcBef>
              <a:spcAft>
                <a:spcPts val="0"/>
              </a:spcAft>
            </a:pPr>
            <a:endParaRPr lang="pl-PL" sz="2000" dirty="0">
              <a:effectLst/>
              <a:latin typeface="+mj-lt"/>
              <a:ea typeface="Times New Roman" panose="02020603050405020304" pitchFamily="18" charset="0"/>
            </a:endParaRPr>
          </a:p>
        </p:txBody>
      </p:sp>
    </p:spTree>
    <p:extLst>
      <p:ext uri="{BB962C8B-B14F-4D97-AF65-F5344CB8AC3E}">
        <p14:creationId xmlns:p14="http://schemas.microsoft.com/office/powerpoint/2010/main" val="2025399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Łącznik prostoliniowy 4"/>
          <p:cNvCxnSpPr/>
          <p:nvPr/>
        </p:nvCxnSpPr>
        <p:spPr>
          <a:xfrm>
            <a:off x="0" y="764704"/>
            <a:ext cx="91440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pole tekstowe 9"/>
          <p:cNvSpPr txBox="1"/>
          <p:nvPr/>
        </p:nvSpPr>
        <p:spPr>
          <a:xfrm>
            <a:off x="72008" y="116632"/>
            <a:ext cx="9036496" cy="553998"/>
          </a:xfrm>
          <a:prstGeom prst="rect">
            <a:avLst/>
          </a:prstGeom>
          <a:noFill/>
        </p:spPr>
        <p:txBody>
          <a:bodyPr wrap="square" rtlCol="0">
            <a:spAutoFit/>
          </a:bodyPr>
          <a:lstStyle/>
          <a:p>
            <a:r>
              <a:rPr lang="pl-PL" sz="3000" b="1" dirty="0"/>
              <a:t>Nowelizacja ustawy prawo łowieckie w zakresie szkód</a:t>
            </a:r>
          </a:p>
        </p:txBody>
      </p:sp>
      <p:sp>
        <p:nvSpPr>
          <p:cNvPr id="2" name="Prostokąt 1"/>
          <p:cNvSpPr/>
          <p:nvPr/>
        </p:nvSpPr>
        <p:spPr>
          <a:xfrm>
            <a:off x="0" y="980728"/>
            <a:ext cx="8748464" cy="5247590"/>
          </a:xfrm>
          <a:prstGeom prst="rect">
            <a:avLst/>
          </a:prstGeom>
        </p:spPr>
        <p:txBody>
          <a:bodyPr wrap="square">
            <a:spAutoFit/>
          </a:bodyPr>
          <a:lstStyle/>
          <a:p>
            <a:pPr marL="180975" indent="-20638" algn="just">
              <a:lnSpc>
                <a:spcPts val="1800"/>
              </a:lnSpc>
              <a:spcAft>
                <a:spcPts val="0"/>
              </a:spcAft>
            </a:pPr>
            <a:r>
              <a:rPr lang="pl-PL" sz="2000" b="1" dirty="0">
                <a:solidFill>
                  <a:srgbClr val="000000"/>
                </a:solidFill>
                <a:latin typeface="+mj-lt"/>
                <a:ea typeface="Times New Roman" panose="02020603050405020304" pitchFamily="18" charset="0"/>
              </a:rPr>
              <a:t>Art. 46. 6.</a:t>
            </a:r>
            <a:r>
              <a:rPr lang="pl-PL" sz="2000" dirty="0">
                <a:solidFill>
                  <a:srgbClr val="000000"/>
                </a:solidFill>
                <a:latin typeface="+mj-lt"/>
                <a:ea typeface="Times New Roman" panose="02020603050405020304" pitchFamily="18" charset="0"/>
              </a:rPr>
              <a:t>  Oględzin i szacowania szkód, o których mowa w ust. 2, oraz ustalenia wysokości odszkodowania za te szkody dokonują przedstawiciele dzierżawcy albo zarządcy obwodu łowieckiego.</a:t>
            </a:r>
          </a:p>
          <a:p>
            <a:pPr marL="180975" indent="-20638" algn="just">
              <a:lnSpc>
                <a:spcPts val="1800"/>
              </a:lnSpc>
              <a:spcAft>
                <a:spcPts val="0"/>
              </a:spcAft>
            </a:pPr>
            <a:endParaRPr lang="pl-PL" sz="2000" dirty="0">
              <a:latin typeface="+mj-lt"/>
              <a:ea typeface="Times New Roman" panose="02020603050405020304" pitchFamily="18" charset="0"/>
            </a:endParaRPr>
          </a:p>
          <a:p>
            <a:pPr marL="180975" indent="-20638" algn="just">
              <a:lnSpc>
                <a:spcPts val="1800"/>
              </a:lnSpc>
              <a:spcAft>
                <a:spcPts val="0"/>
              </a:spcAft>
            </a:pPr>
            <a:r>
              <a:rPr lang="pl-PL" sz="2000" dirty="0">
                <a:solidFill>
                  <a:srgbClr val="000000"/>
                </a:solidFill>
                <a:latin typeface="+mj-lt"/>
                <a:ea typeface="Times New Roman" panose="02020603050405020304" pitchFamily="18" charset="0"/>
              </a:rPr>
              <a:t>7.  Na żądanie strony w oględzinach i szacowaniu szkód,  o których mowa w ust. 2, oraz w ustalaniu wysokości odszkodowania za te szkody uczestniczy przedstawiciel właściwej terytorialnie izby rolniczej.</a:t>
            </a:r>
            <a:endParaRPr lang="pl-PL" sz="2000" dirty="0">
              <a:latin typeface="+mj-lt"/>
              <a:ea typeface="Times New Roman" panose="02020603050405020304" pitchFamily="18" charset="0"/>
            </a:endParaRPr>
          </a:p>
          <a:p>
            <a:pPr marL="180975" indent="-20638" algn="just">
              <a:lnSpc>
                <a:spcPts val="1800"/>
              </a:lnSpc>
              <a:spcAft>
                <a:spcPts val="0"/>
              </a:spcAft>
            </a:pPr>
            <a:endParaRPr lang="pl-PL" sz="2000" dirty="0">
              <a:solidFill>
                <a:srgbClr val="000000"/>
              </a:solidFill>
              <a:latin typeface="+mj-lt"/>
              <a:ea typeface="Times New Roman" panose="02020603050405020304" pitchFamily="18" charset="0"/>
            </a:endParaRPr>
          </a:p>
          <a:p>
            <a:pPr marL="180975" indent="-20638" algn="just">
              <a:lnSpc>
                <a:spcPts val="1800"/>
              </a:lnSpc>
              <a:spcAft>
                <a:spcPts val="0"/>
              </a:spcAft>
            </a:pPr>
            <a:r>
              <a:rPr lang="pl-PL" sz="2000" dirty="0">
                <a:solidFill>
                  <a:srgbClr val="000000"/>
                </a:solidFill>
                <a:latin typeface="+mj-lt"/>
                <a:ea typeface="Times New Roman" panose="02020603050405020304" pitchFamily="18" charset="0"/>
              </a:rPr>
              <a:t>8.  </a:t>
            </a:r>
            <a:r>
              <a:rPr lang="pl-PL" sz="2000" b="1" dirty="0">
                <a:solidFill>
                  <a:srgbClr val="FF0000"/>
                </a:solidFill>
                <a:latin typeface="+mj-lt"/>
                <a:ea typeface="Times New Roman" panose="02020603050405020304" pitchFamily="18" charset="0"/>
              </a:rPr>
              <a:t>Do naprawiania szkód, o których mowa w ust. 2, stosuje się przepisy Kodeksu cywilnego.”;</a:t>
            </a:r>
          </a:p>
          <a:p>
            <a:pPr marL="180975" indent="-20638" algn="just">
              <a:lnSpc>
                <a:spcPts val="1800"/>
              </a:lnSpc>
              <a:spcAft>
                <a:spcPts val="0"/>
              </a:spcAft>
            </a:pPr>
            <a:endParaRPr lang="pl-PL" sz="2000" b="1" dirty="0">
              <a:solidFill>
                <a:srgbClr val="000000"/>
              </a:solidFill>
              <a:latin typeface="+mj-lt"/>
              <a:ea typeface="Times New Roman" panose="02020603050405020304" pitchFamily="18" charset="0"/>
            </a:endParaRPr>
          </a:p>
          <a:p>
            <a:pPr marL="180975" indent="-20638" algn="just">
              <a:lnSpc>
                <a:spcPts val="1800"/>
              </a:lnSpc>
              <a:spcAft>
                <a:spcPts val="0"/>
              </a:spcAft>
            </a:pPr>
            <a:r>
              <a:rPr lang="pl-PL" sz="2000" b="1" dirty="0">
                <a:solidFill>
                  <a:srgbClr val="000000"/>
                </a:solidFill>
                <a:latin typeface="+mj-lt"/>
                <a:ea typeface="Times New Roman" panose="02020603050405020304" pitchFamily="18" charset="0"/>
              </a:rPr>
              <a:t>Art. 46a. </a:t>
            </a:r>
            <a:r>
              <a:rPr lang="pl-PL" sz="2000" dirty="0">
                <a:solidFill>
                  <a:srgbClr val="000000"/>
                </a:solidFill>
                <a:latin typeface="+mj-lt"/>
                <a:ea typeface="Times New Roman" panose="02020603050405020304" pitchFamily="18" charset="0"/>
              </a:rPr>
              <a:t>1. </a:t>
            </a:r>
            <a:r>
              <a:rPr lang="pl-PL" sz="2000" b="1" dirty="0">
                <a:solidFill>
                  <a:srgbClr val="000000"/>
                </a:solidFill>
                <a:latin typeface="+mj-lt"/>
                <a:ea typeface="Times New Roman" panose="02020603050405020304" pitchFamily="18" charset="0"/>
              </a:rPr>
              <a:t>Oględzin i szacowania szkód, o których mowa w art. 46 ust. 1, dokonuje przedstawiciel wojewody właściwego ze względu na miejsce wystąpienia tych szkód, przy czym oględzin dokonuje się niezwłocznie, nie później niż w terminie 7 dni od dnia otrzymania wniosku, o którym mowa w art. 46 ust. 3.</a:t>
            </a:r>
            <a:endParaRPr lang="pl-PL" sz="2000" b="1" dirty="0">
              <a:latin typeface="+mj-lt"/>
              <a:ea typeface="Times New Roman" panose="02020603050405020304" pitchFamily="18" charset="0"/>
            </a:endParaRPr>
          </a:p>
          <a:p>
            <a:pPr marL="180975" indent="-20638" algn="just">
              <a:lnSpc>
                <a:spcPts val="1800"/>
              </a:lnSpc>
              <a:spcAft>
                <a:spcPts val="0"/>
              </a:spcAft>
            </a:pPr>
            <a:endParaRPr lang="pl-PL" sz="2000" dirty="0">
              <a:solidFill>
                <a:srgbClr val="000000"/>
              </a:solidFill>
              <a:latin typeface="+mj-lt"/>
              <a:ea typeface="Times New Roman" panose="02020603050405020304" pitchFamily="18" charset="0"/>
            </a:endParaRPr>
          </a:p>
          <a:p>
            <a:pPr marL="180975" indent="-20638" algn="just">
              <a:lnSpc>
                <a:spcPts val="1800"/>
              </a:lnSpc>
              <a:spcAft>
                <a:spcPts val="0"/>
              </a:spcAft>
            </a:pPr>
            <a:r>
              <a:rPr lang="pl-PL" sz="2000" b="1" dirty="0">
                <a:solidFill>
                  <a:srgbClr val="000000"/>
                </a:solidFill>
                <a:latin typeface="+mj-lt"/>
                <a:ea typeface="Times New Roman" panose="02020603050405020304" pitchFamily="18" charset="0"/>
              </a:rPr>
              <a:t>2. W oględzinach i szacowaniu szkód, o których mowa w art. 46 ust. 1, mają prawo brać udział, jako strony postępowania, właściciel lub posiadacz gruntów rolnych oraz </a:t>
            </a:r>
            <a:r>
              <a:rPr lang="pl-PL" sz="2000" b="1" dirty="0">
                <a:solidFill>
                  <a:srgbClr val="FF0000"/>
                </a:solidFill>
                <a:latin typeface="+mj-lt"/>
                <a:ea typeface="Times New Roman" panose="02020603050405020304" pitchFamily="18" charset="0"/>
              </a:rPr>
              <a:t>dzierżawca lub zarządca obwodu łowieckiego.</a:t>
            </a:r>
          </a:p>
          <a:p>
            <a:pPr marL="180975" indent="-20638" algn="just">
              <a:lnSpc>
                <a:spcPts val="1800"/>
              </a:lnSpc>
              <a:spcAft>
                <a:spcPts val="0"/>
              </a:spcAft>
            </a:pPr>
            <a:endParaRPr lang="pl-PL" sz="2000" dirty="0">
              <a:solidFill>
                <a:srgbClr val="000000"/>
              </a:solidFill>
              <a:latin typeface="+mj-lt"/>
              <a:ea typeface="Times New Roman" panose="02020603050405020304" pitchFamily="18" charset="0"/>
            </a:endParaRPr>
          </a:p>
          <a:p>
            <a:pPr marL="180975" indent="-20638" algn="just">
              <a:lnSpc>
                <a:spcPts val="1800"/>
              </a:lnSpc>
              <a:spcBef>
                <a:spcPts val="600"/>
              </a:spcBef>
              <a:spcAft>
                <a:spcPts val="0"/>
              </a:spcAft>
            </a:pPr>
            <a:endParaRPr lang="pl-PL" sz="2000" dirty="0">
              <a:effectLst/>
              <a:latin typeface="+mj-lt"/>
              <a:ea typeface="Times New Roman" panose="02020603050405020304" pitchFamily="18" charset="0"/>
            </a:endParaRPr>
          </a:p>
        </p:txBody>
      </p:sp>
    </p:spTree>
    <p:extLst>
      <p:ext uri="{BB962C8B-B14F-4D97-AF65-F5344CB8AC3E}">
        <p14:creationId xmlns:p14="http://schemas.microsoft.com/office/powerpoint/2010/main" val="2978735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Łącznik prostoliniowy 4"/>
          <p:cNvCxnSpPr/>
          <p:nvPr/>
        </p:nvCxnSpPr>
        <p:spPr>
          <a:xfrm>
            <a:off x="0" y="764704"/>
            <a:ext cx="91440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pole tekstowe 9"/>
          <p:cNvSpPr txBox="1"/>
          <p:nvPr/>
        </p:nvSpPr>
        <p:spPr>
          <a:xfrm>
            <a:off x="72008" y="116632"/>
            <a:ext cx="9036496" cy="553998"/>
          </a:xfrm>
          <a:prstGeom prst="rect">
            <a:avLst/>
          </a:prstGeom>
          <a:noFill/>
        </p:spPr>
        <p:txBody>
          <a:bodyPr wrap="square" rtlCol="0">
            <a:spAutoFit/>
          </a:bodyPr>
          <a:lstStyle/>
          <a:p>
            <a:r>
              <a:rPr lang="pl-PL" sz="3000" b="1" dirty="0"/>
              <a:t>Nowelizacja ustawy prawo łowieckie w zakresie szkód</a:t>
            </a:r>
          </a:p>
        </p:txBody>
      </p:sp>
      <p:sp>
        <p:nvSpPr>
          <p:cNvPr id="2" name="Prostokąt 1"/>
          <p:cNvSpPr/>
          <p:nvPr/>
        </p:nvSpPr>
        <p:spPr>
          <a:xfrm>
            <a:off x="0" y="980728"/>
            <a:ext cx="8748464" cy="4708981"/>
          </a:xfrm>
          <a:prstGeom prst="rect">
            <a:avLst/>
          </a:prstGeom>
        </p:spPr>
        <p:txBody>
          <a:bodyPr wrap="square">
            <a:spAutoFit/>
          </a:bodyPr>
          <a:lstStyle/>
          <a:p>
            <a:pPr marL="180975" indent="-20638" algn="just">
              <a:lnSpc>
                <a:spcPts val="1800"/>
              </a:lnSpc>
              <a:spcAft>
                <a:spcPts val="0"/>
              </a:spcAft>
            </a:pPr>
            <a:r>
              <a:rPr lang="pl-PL" sz="2000" b="1" dirty="0">
                <a:solidFill>
                  <a:srgbClr val="000000"/>
                </a:solidFill>
                <a:latin typeface="+mj-lt"/>
                <a:ea typeface="Times New Roman" panose="02020603050405020304" pitchFamily="18" charset="0"/>
              </a:rPr>
              <a:t>Art. 46a. </a:t>
            </a:r>
            <a:r>
              <a:rPr lang="pl-PL" sz="2000" dirty="0">
                <a:solidFill>
                  <a:srgbClr val="000000"/>
                </a:solidFill>
                <a:latin typeface="+mj-lt"/>
                <a:ea typeface="Times New Roman" panose="02020603050405020304" pitchFamily="18" charset="0"/>
              </a:rPr>
              <a:t>3. </a:t>
            </a:r>
            <a:r>
              <a:rPr lang="pl-PL" sz="2000" b="1" dirty="0">
                <a:solidFill>
                  <a:srgbClr val="000000"/>
                </a:solidFill>
                <a:latin typeface="+mj-lt"/>
                <a:ea typeface="Times New Roman" panose="02020603050405020304" pitchFamily="18" charset="0"/>
              </a:rPr>
              <a:t>Na pisemny wniosek właściciela lub posiadacza gruntów rolnych, dzierżawcy lub zarządcy obwodu łowieckiego </a:t>
            </a:r>
            <a:r>
              <a:rPr lang="pl-PL" sz="2000" dirty="0">
                <a:solidFill>
                  <a:srgbClr val="000000"/>
                </a:solidFill>
                <a:latin typeface="+mj-lt"/>
                <a:ea typeface="Times New Roman" panose="02020603050405020304" pitchFamily="18" charset="0"/>
              </a:rPr>
              <a:t>w oględzinach i szacowaniu szkód, o których mowa w art. 46 ust. 1, może również brać udział </a:t>
            </a:r>
            <a:r>
              <a:rPr lang="pl-PL" sz="2000" b="1" dirty="0">
                <a:solidFill>
                  <a:srgbClr val="000000"/>
                </a:solidFill>
                <a:latin typeface="+mj-lt"/>
                <a:ea typeface="Times New Roman" panose="02020603050405020304" pitchFamily="18" charset="0"/>
              </a:rPr>
              <a:t>przedstawiciel właściwej ze względu na miejsce wystąpienia szkód izby rolniczej</a:t>
            </a:r>
            <a:r>
              <a:rPr lang="pl-PL" sz="2000" dirty="0">
                <a:solidFill>
                  <a:srgbClr val="000000"/>
                </a:solidFill>
                <a:latin typeface="+mj-lt"/>
                <a:ea typeface="Times New Roman" panose="02020603050405020304" pitchFamily="18" charset="0"/>
              </a:rPr>
              <a:t>. W przypadku udziału przedstawiciela izby rolniczej w oględzinach i szacowaniu szkód, izbie tej przysługują prawa i obowiązki organizacji społecznej dopuszczonej do udziału w postępowaniu administracyjnym, określone przepisami ustawy z dnia 14 czerwca 1960 r. – Kodeks postępowania administracyjnego (Dz. U. z 2016 r. poz. 23 i 868).</a:t>
            </a:r>
            <a:endParaRPr lang="pl-PL" sz="2000" dirty="0">
              <a:latin typeface="+mj-lt"/>
              <a:ea typeface="Times New Roman" panose="02020603050405020304" pitchFamily="18" charset="0"/>
            </a:endParaRPr>
          </a:p>
          <a:p>
            <a:pPr marL="180975" indent="-20638" algn="just">
              <a:lnSpc>
                <a:spcPts val="1800"/>
              </a:lnSpc>
              <a:spcAft>
                <a:spcPts val="0"/>
              </a:spcAft>
            </a:pPr>
            <a:endParaRPr lang="pl-PL" sz="2000" dirty="0">
              <a:solidFill>
                <a:srgbClr val="000000"/>
              </a:solidFill>
              <a:latin typeface="+mj-lt"/>
              <a:ea typeface="Times New Roman" panose="02020603050405020304" pitchFamily="18" charset="0"/>
            </a:endParaRPr>
          </a:p>
          <a:p>
            <a:pPr marL="180975" indent="-20638" algn="just">
              <a:lnSpc>
                <a:spcPts val="1800"/>
              </a:lnSpc>
              <a:spcAft>
                <a:spcPts val="0"/>
              </a:spcAft>
            </a:pPr>
            <a:r>
              <a:rPr lang="pl-PL" sz="2000" dirty="0">
                <a:solidFill>
                  <a:srgbClr val="000000"/>
                </a:solidFill>
                <a:latin typeface="+mj-lt"/>
                <a:ea typeface="Times New Roman" panose="02020603050405020304" pitchFamily="18" charset="0"/>
              </a:rPr>
              <a:t>4. </a:t>
            </a:r>
            <a:r>
              <a:rPr lang="pl-PL" sz="2000" b="1" dirty="0">
                <a:solidFill>
                  <a:srgbClr val="FF0000"/>
                </a:solidFill>
                <a:latin typeface="+mj-lt"/>
                <a:ea typeface="Times New Roman" panose="02020603050405020304" pitchFamily="18" charset="0"/>
              </a:rPr>
              <a:t>O terminie dokonania oględzin i szacowania szkód, o których mowa w art. 46 ust. 1, wojewoda zawiadamia właściciela albo posiadacza gruntów rolnych oraz dzierżawcę albo zarządcę obwodu łowieckiego, a w razie potrzeby również przedstawiciela właściwej ze względu na miejsce wystąpienia szkód izby rolniczej, nie później jednak niż przed upływem 5 dni od dnia otrzymania wniosku, o którym mowa w art. 46 ust. 3.</a:t>
            </a:r>
          </a:p>
          <a:p>
            <a:pPr marL="180975" indent="-20638" algn="just">
              <a:lnSpc>
                <a:spcPts val="1800"/>
              </a:lnSpc>
              <a:spcAft>
                <a:spcPts val="0"/>
              </a:spcAft>
            </a:pPr>
            <a:endParaRPr lang="pl-PL" sz="2000" dirty="0">
              <a:solidFill>
                <a:srgbClr val="000000"/>
              </a:solidFill>
              <a:latin typeface="+mj-lt"/>
              <a:ea typeface="Times New Roman" panose="02020603050405020304" pitchFamily="18" charset="0"/>
            </a:endParaRPr>
          </a:p>
          <a:p>
            <a:pPr marL="180975" indent="-20638" algn="just">
              <a:lnSpc>
                <a:spcPts val="1800"/>
              </a:lnSpc>
              <a:spcAft>
                <a:spcPts val="0"/>
              </a:spcAft>
            </a:pPr>
            <a:r>
              <a:rPr lang="pl-PL" sz="2000" b="1" dirty="0">
                <a:solidFill>
                  <a:srgbClr val="000000"/>
                </a:solidFill>
                <a:latin typeface="+mj-lt"/>
                <a:ea typeface="Times New Roman" panose="02020603050405020304" pitchFamily="18" charset="0"/>
              </a:rPr>
              <a:t>5. Niestawiennictwo właściciela lub posiadacza gruntów rolnych, dzierżawcy lub zarządcy obwodu łowieckiego nie wstrzymuje dokonania oględzin i szacowania szkód, o których mowa w art. 46 ust. 1.</a:t>
            </a:r>
            <a:endParaRPr lang="pl-PL" sz="2000" b="1" dirty="0">
              <a:latin typeface="+mj-lt"/>
              <a:ea typeface="Times New Roman" panose="02020603050405020304" pitchFamily="18" charset="0"/>
            </a:endParaRPr>
          </a:p>
          <a:p>
            <a:pPr marL="180975" indent="-20638" algn="just">
              <a:lnSpc>
                <a:spcPts val="1800"/>
              </a:lnSpc>
              <a:spcAft>
                <a:spcPts val="0"/>
              </a:spcAft>
            </a:pPr>
            <a:endParaRPr lang="pl-PL" sz="2000" dirty="0">
              <a:solidFill>
                <a:srgbClr val="000000"/>
              </a:solidFill>
              <a:latin typeface="+mj-lt"/>
              <a:ea typeface="Times New Roman" panose="02020603050405020304" pitchFamily="18" charset="0"/>
            </a:endParaRPr>
          </a:p>
        </p:txBody>
      </p:sp>
    </p:spTree>
    <p:extLst>
      <p:ext uri="{BB962C8B-B14F-4D97-AF65-F5344CB8AC3E}">
        <p14:creationId xmlns:p14="http://schemas.microsoft.com/office/powerpoint/2010/main" val="1488593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Łącznik prostoliniowy 4"/>
          <p:cNvCxnSpPr/>
          <p:nvPr/>
        </p:nvCxnSpPr>
        <p:spPr>
          <a:xfrm>
            <a:off x="0" y="764704"/>
            <a:ext cx="91440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pole tekstowe 9"/>
          <p:cNvSpPr txBox="1"/>
          <p:nvPr/>
        </p:nvSpPr>
        <p:spPr>
          <a:xfrm>
            <a:off x="72008" y="116632"/>
            <a:ext cx="9036496" cy="553998"/>
          </a:xfrm>
          <a:prstGeom prst="rect">
            <a:avLst/>
          </a:prstGeom>
          <a:noFill/>
        </p:spPr>
        <p:txBody>
          <a:bodyPr wrap="square" rtlCol="0">
            <a:spAutoFit/>
          </a:bodyPr>
          <a:lstStyle/>
          <a:p>
            <a:r>
              <a:rPr lang="pl-PL" sz="3000" b="1" dirty="0"/>
              <a:t>Nowelizacja ustawy prawo łowieckie w zakresie szkód</a:t>
            </a:r>
          </a:p>
        </p:txBody>
      </p:sp>
      <p:sp>
        <p:nvSpPr>
          <p:cNvPr id="2" name="Prostokąt 1"/>
          <p:cNvSpPr/>
          <p:nvPr/>
        </p:nvSpPr>
        <p:spPr>
          <a:xfrm>
            <a:off x="0" y="980728"/>
            <a:ext cx="8748464" cy="5632311"/>
          </a:xfrm>
          <a:prstGeom prst="rect">
            <a:avLst/>
          </a:prstGeom>
        </p:spPr>
        <p:txBody>
          <a:bodyPr wrap="square">
            <a:spAutoFit/>
          </a:bodyPr>
          <a:lstStyle/>
          <a:p>
            <a:pPr marL="180975" indent="-20638" algn="just">
              <a:lnSpc>
                <a:spcPts val="1800"/>
              </a:lnSpc>
              <a:spcAft>
                <a:spcPts val="0"/>
              </a:spcAft>
            </a:pPr>
            <a:r>
              <a:rPr lang="pl-PL" sz="2000" b="1" dirty="0">
                <a:solidFill>
                  <a:srgbClr val="000000"/>
                </a:solidFill>
                <a:latin typeface="+mj-lt"/>
                <a:ea typeface="Times New Roman" panose="02020603050405020304" pitchFamily="18" charset="0"/>
              </a:rPr>
              <a:t>Art. 46b. </a:t>
            </a:r>
            <a:r>
              <a:rPr lang="pl-PL" sz="2000" dirty="0">
                <a:solidFill>
                  <a:srgbClr val="000000"/>
                </a:solidFill>
                <a:latin typeface="+mj-lt"/>
                <a:ea typeface="Times New Roman" panose="02020603050405020304" pitchFamily="18" charset="0"/>
              </a:rPr>
              <a:t>1. Po zakończeniu oględzin i oszacowaniu szkód, o których mowa w art. 46 ust. 1, sporządza się protokół, który zawiera dane i informacje niezbędne do ustalenia wielkości szkody i wysokości odszkodowania, a w szczególności:</a:t>
            </a:r>
            <a:endParaRPr lang="pl-PL" sz="2000" dirty="0">
              <a:latin typeface="+mj-lt"/>
              <a:ea typeface="Times New Roman" panose="02020603050405020304" pitchFamily="18" charset="0"/>
            </a:endParaRPr>
          </a:p>
          <a:p>
            <a:pPr marL="180975" indent="-20638" algn="just">
              <a:lnSpc>
                <a:spcPts val="1800"/>
              </a:lnSpc>
              <a:spcAft>
                <a:spcPts val="0"/>
              </a:spcAft>
            </a:pPr>
            <a:r>
              <a:rPr lang="pl-PL" sz="2000" dirty="0">
                <a:solidFill>
                  <a:srgbClr val="000000"/>
                </a:solidFill>
                <a:latin typeface="+mj-lt"/>
                <a:ea typeface="Times New Roman" panose="02020603050405020304" pitchFamily="18" charset="0"/>
              </a:rPr>
              <a:t>1) imię i nazwisko przedstawiciela wojewody, który dokonał  oględzin i szacowania szkód, o których mowa w art. 46 ust. 1, a w przypadku przedstawiciela wojewody będącego pracownikiem urzędu wojewódzkiego także jego stanowisko służbowe;</a:t>
            </a:r>
            <a:endParaRPr lang="pl-PL" sz="2000" dirty="0">
              <a:latin typeface="+mj-lt"/>
              <a:ea typeface="Times New Roman" panose="02020603050405020304" pitchFamily="18" charset="0"/>
            </a:endParaRPr>
          </a:p>
          <a:p>
            <a:pPr marL="180975" indent="-20638" algn="just">
              <a:lnSpc>
                <a:spcPts val="1800"/>
              </a:lnSpc>
              <a:spcAft>
                <a:spcPts val="0"/>
              </a:spcAft>
            </a:pPr>
            <a:r>
              <a:rPr lang="pl-PL" sz="2000" dirty="0">
                <a:solidFill>
                  <a:srgbClr val="000000"/>
                </a:solidFill>
                <a:latin typeface="+mj-lt"/>
                <a:ea typeface="Times New Roman" panose="02020603050405020304" pitchFamily="18" charset="0"/>
              </a:rPr>
              <a:t>2) imię i nazwisko albo nazwę właściciela albo posiadacza gruntów rolnych oraz dzierżawcy albo zarządcy obwodu łowieckiego oraz imiona i nazwiska ich przedstawicieli, jeżeli przedstawiciele ci brali udział w oględzinach lub szacowaniu szkód, o których mowa w art. 46 ust. 1;</a:t>
            </a:r>
            <a:endParaRPr lang="pl-PL" sz="2000" dirty="0">
              <a:latin typeface="+mj-lt"/>
              <a:ea typeface="Times New Roman" panose="02020603050405020304" pitchFamily="18" charset="0"/>
            </a:endParaRPr>
          </a:p>
          <a:p>
            <a:pPr marL="180975" indent="-20638" algn="just">
              <a:lnSpc>
                <a:spcPts val="1800"/>
              </a:lnSpc>
              <a:spcAft>
                <a:spcPts val="0"/>
              </a:spcAft>
            </a:pPr>
            <a:r>
              <a:rPr lang="pl-PL" sz="2000" dirty="0">
                <a:solidFill>
                  <a:srgbClr val="000000"/>
                </a:solidFill>
                <a:latin typeface="+mj-lt"/>
                <a:ea typeface="Times New Roman" panose="02020603050405020304" pitchFamily="18" charset="0"/>
              </a:rPr>
              <a:t>3) imię i nazwisko oraz stanowisko służbowe przedstawiciela izby rolniczej, jeżeli brał udział w oględzinach lub szacowaniu szkód, o których mowa w art. 46 ust. 1;</a:t>
            </a:r>
            <a:endParaRPr lang="pl-PL" sz="2000" dirty="0">
              <a:latin typeface="+mj-lt"/>
              <a:ea typeface="Times New Roman" panose="02020603050405020304" pitchFamily="18" charset="0"/>
            </a:endParaRPr>
          </a:p>
          <a:p>
            <a:pPr marL="180975" indent="-20638" algn="just">
              <a:lnSpc>
                <a:spcPts val="1800"/>
              </a:lnSpc>
              <a:spcAft>
                <a:spcPts val="0"/>
              </a:spcAft>
            </a:pPr>
            <a:r>
              <a:rPr lang="pl-PL" sz="2000" dirty="0">
                <a:solidFill>
                  <a:srgbClr val="000000"/>
                </a:solidFill>
                <a:latin typeface="+mj-lt"/>
                <a:ea typeface="Times New Roman" panose="02020603050405020304" pitchFamily="18" charset="0"/>
              </a:rPr>
              <a:t>4) datę sporządzenia protokołu oraz datę dokonania oględzin i szacowania szkód, o których mowa w art. 46 ust. 1;</a:t>
            </a:r>
            <a:endParaRPr lang="pl-PL" sz="2000" dirty="0">
              <a:latin typeface="+mj-lt"/>
              <a:ea typeface="Times New Roman" panose="02020603050405020304" pitchFamily="18" charset="0"/>
            </a:endParaRPr>
          </a:p>
          <a:p>
            <a:pPr marL="180975" indent="-20638" algn="just">
              <a:lnSpc>
                <a:spcPts val="1800"/>
              </a:lnSpc>
              <a:spcAft>
                <a:spcPts val="0"/>
              </a:spcAft>
            </a:pPr>
            <a:r>
              <a:rPr lang="pl-PL" sz="2000" dirty="0">
                <a:solidFill>
                  <a:srgbClr val="000000"/>
                </a:solidFill>
                <a:latin typeface="+mj-lt"/>
                <a:ea typeface="Times New Roman" panose="02020603050405020304" pitchFamily="18" charset="0"/>
              </a:rPr>
              <a:t>5) informacje o zakresie i wielkości szkód, o których mowa w art. 46 ust. 1, w uprawach rolnych lub płodach rolnych;</a:t>
            </a:r>
            <a:endParaRPr lang="pl-PL" sz="2000" dirty="0">
              <a:latin typeface="+mj-lt"/>
              <a:ea typeface="Times New Roman" panose="02020603050405020304" pitchFamily="18" charset="0"/>
            </a:endParaRPr>
          </a:p>
          <a:p>
            <a:pPr marL="180975" indent="-20638" algn="just">
              <a:lnSpc>
                <a:spcPts val="1800"/>
              </a:lnSpc>
              <a:spcAft>
                <a:spcPts val="0"/>
              </a:spcAft>
            </a:pPr>
            <a:r>
              <a:rPr lang="pl-PL" sz="2000" dirty="0">
                <a:solidFill>
                  <a:srgbClr val="000000"/>
                </a:solidFill>
                <a:latin typeface="+mj-lt"/>
                <a:ea typeface="Times New Roman" panose="02020603050405020304" pitchFamily="18" charset="0"/>
              </a:rPr>
              <a:t>6)  czytelne podpisy osób uczestniczących w dokonywaniu oględzin i szacowaniu szkód, o których mowa w art. 46 ust. 1.</a:t>
            </a:r>
            <a:endParaRPr lang="pl-PL" sz="2000" dirty="0">
              <a:latin typeface="+mj-lt"/>
              <a:ea typeface="Times New Roman" panose="02020603050405020304" pitchFamily="18" charset="0"/>
            </a:endParaRPr>
          </a:p>
          <a:p>
            <a:pPr marL="180975" indent="-20638" algn="just">
              <a:lnSpc>
                <a:spcPts val="1800"/>
              </a:lnSpc>
              <a:spcAft>
                <a:spcPts val="0"/>
              </a:spcAft>
            </a:pPr>
            <a:endParaRPr lang="pl-PL" sz="2000" dirty="0">
              <a:solidFill>
                <a:srgbClr val="000000"/>
              </a:solidFill>
              <a:latin typeface="+mj-lt"/>
              <a:ea typeface="Times New Roman" panose="02020603050405020304" pitchFamily="18" charset="0"/>
            </a:endParaRPr>
          </a:p>
          <a:p>
            <a:pPr marL="180975" indent="-20638" algn="just">
              <a:lnSpc>
                <a:spcPts val="1800"/>
              </a:lnSpc>
              <a:spcAft>
                <a:spcPts val="0"/>
              </a:spcAft>
            </a:pPr>
            <a:r>
              <a:rPr lang="pl-PL" sz="2000" b="1" dirty="0">
                <a:solidFill>
                  <a:srgbClr val="FF0000"/>
                </a:solidFill>
                <a:latin typeface="+mj-lt"/>
                <a:ea typeface="Times New Roman" panose="02020603050405020304" pitchFamily="18" charset="0"/>
              </a:rPr>
              <a:t>2. Właściciel lub posiadacz gruntów rolnych, dzierżawca lub zarządca obwodu łowieckiego mają prawo wnieść zastrzeżenia do treści protokołu w terminie 7 dni od dnia przedłożenia protokołu do podpisu.</a:t>
            </a:r>
          </a:p>
          <a:p>
            <a:pPr marL="180975" indent="-20638" algn="just">
              <a:lnSpc>
                <a:spcPts val="1800"/>
              </a:lnSpc>
              <a:spcAft>
                <a:spcPts val="0"/>
              </a:spcAft>
            </a:pPr>
            <a:endParaRPr lang="pl-PL" sz="2000" dirty="0">
              <a:effectLst/>
              <a:latin typeface="+mj-lt"/>
              <a:ea typeface="Times New Roman" panose="02020603050405020304" pitchFamily="18" charset="0"/>
            </a:endParaRPr>
          </a:p>
        </p:txBody>
      </p:sp>
    </p:spTree>
    <p:extLst>
      <p:ext uri="{BB962C8B-B14F-4D97-AF65-F5344CB8AC3E}">
        <p14:creationId xmlns:p14="http://schemas.microsoft.com/office/powerpoint/2010/main" val="2677643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Łącznik prostoliniowy 4"/>
          <p:cNvCxnSpPr/>
          <p:nvPr/>
        </p:nvCxnSpPr>
        <p:spPr>
          <a:xfrm>
            <a:off x="0" y="764704"/>
            <a:ext cx="91440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pole tekstowe 9"/>
          <p:cNvSpPr txBox="1"/>
          <p:nvPr/>
        </p:nvSpPr>
        <p:spPr>
          <a:xfrm>
            <a:off x="72008" y="116632"/>
            <a:ext cx="9036496" cy="553998"/>
          </a:xfrm>
          <a:prstGeom prst="rect">
            <a:avLst/>
          </a:prstGeom>
          <a:noFill/>
        </p:spPr>
        <p:txBody>
          <a:bodyPr wrap="square" rtlCol="0">
            <a:spAutoFit/>
          </a:bodyPr>
          <a:lstStyle/>
          <a:p>
            <a:r>
              <a:rPr lang="pl-PL" sz="3000" b="1" dirty="0"/>
              <a:t>Nowelizacja ustawy prawo łowieckie w zakresie szkód</a:t>
            </a:r>
          </a:p>
        </p:txBody>
      </p:sp>
      <p:sp>
        <p:nvSpPr>
          <p:cNvPr id="2" name="Prostokąt 1"/>
          <p:cNvSpPr/>
          <p:nvPr/>
        </p:nvSpPr>
        <p:spPr>
          <a:xfrm>
            <a:off x="0" y="980728"/>
            <a:ext cx="8748464" cy="5632311"/>
          </a:xfrm>
          <a:prstGeom prst="rect">
            <a:avLst/>
          </a:prstGeom>
        </p:spPr>
        <p:txBody>
          <a:bodyPr wrap="square">
            <a:spAutoFit/>
          </a:bodyPr>
          <a:lstStyle/>
          <a:p>
            <a:pPr marL="180975" indent="-20638" algn="just">
              <a:lnSpc>
                <a:spcPts val="1800"/>
              </a:lnSpc>
              <a:spcAft>
                <a:spcPts val="0"/>
              </a:spcAft>
            </a:pPr>
            <a:r>
              <a:rPr lang="pl-PL" sz="2000" b="1" dirty="0">
                <a:solidFill>
                  <a:srgbClr val="000000"/>
                </a:solidFill>
                <a:latin typeface="+mj-lt"/>
                <a:ea typeface="Times New Roman" panose="02020603050405020304" pitchFamily="18" charset="0"/>
              </a:rPr>
              <a:t>Art. 46b. </a:t>
            </a:r>
            <a:r>
              <a:rPr lang="pl-PL" sz="2000" dirty="0">
                <a:solidFill>
                  <a:srgbClr val="000000"/>
                </a:solidFill>
                <a:latin typeface="+mj-lt"/>
                <a:ea typeface="Times New Roman" panose="02020603050405020304" pitchFamily="18" charset="0"/>
              </a:rPr>
              <a:t>3. W protokole umieszcza się informację o braku zastrzeżeń albo o wniesionych zastrzeżeniach lub o odmowie podpisania protokołu.</a:t>
            </a:r>
            <a:endParaRPr lang="pl-PL" sz="2000" dirty="0">
              <a:latin typeface="+mj-lt"/>
              <a:ea typeface="Times New Roman" panose="02020603050405020304" pitchFamily="18" charset="0"/>
            </a:endParaRPr>
          </a:p>
          <a:p>
            <a:pPr marL="180975" indent="-20638" algn="just">
              <a:lnSpc>
                <a:spcPts val="1800"/>
              </a:lnSpc>
              <a:spcAft>
                <a:spcPts val="0"/>
              </a:spcAft>
            </a:pPr>
            <a:endParaRPr lang="pl-PL" sz="2000" dirty="0">
              <a:solidFill>
                <a:srgbClr val="000000"/>
              </a:solidFill>
              <a:latin typeface="+mj-lt"/>
              <a:ea typeface="Times New Roman" panose="02020603050405020304" pitchFamily="18" charset="0"/>
            </a:endParaRPr>
          </a:p>
          <a:p>
            <a:pPr marL="180975" indent="-20638" algn="just">
              <a:lnSpc>
                <a:spcPts val="1800"/>
              </a:lnSpc>
              <a:spcAft>
                <a:spcPts val="0"/>
              </a:spcAft>
            </a:pPr>
            <a:r>
              <a:rPr lang="pl-PL" sz="2000" b="1" dirty="0">
                <a:solidFill>
                  <a:srgbClr val="FF0000"/>
                </a:solidFill>
                <a:latin typeface="+mj-lt"/>
                <a:ea typeface="Times New Roman" panose="02020603050405020304" pitchFamily="18" charset="0"/>
              </a:rPr>
              <a:t>4. W przypadku wniesienia zastrzeżeń do protokołu przez właściciela albo posiadacza gruntów rolnych lub dzierżawcę albo zarządcę obwodu łowieckiego w zakresie wielkości szkody, o której mowa w art. 46 ust. 1, odpowiednio właściciel albo posiadacz gruntów rolnych lub dzierżawca albo zarządca obwodu łowieckiego może, w terminie 7 dni od dnia wniesienia tych zastrzeżeń, przedstawić opinię rzeczoznawcy wpisanego na listę rzeczoznawców prowadzoną przez właściwą ze względu na miejsce wystąpienia szkody izbę rolniczą, który dokonał oględzin i oszacowania szkód.</a:t>
            </a:r>
          </a:p>
          <a:p>
            <a:pPr marL="180975" indent="-20638" algn="just">
              <a:lnSpc>
                <a:spcPts val="1800"/>
              </a:lnSpc>
              <a:spcAft>
                <a:spcPts val="0"/>
              </a:spcAft>
            </a:pPr>
            <a:endParaRPr lang="pl-PL" sz="2000" dirty="0">
              <a:solidFill>
                <a:srgbClr val="000000"/>
              </a:solidFill>
              <a:latin typeface="+mj-lt"/>
              <a:ea typeface="Times New Roman" panose="02020603050405020304" pitchFamily="18" charset="0"/>
            </a:endParaRPr>
          </a:p>
          <a:p>
            <a:pPr marL="180975" indent="-20638" algn="just">
              <a:lnSpc>
                <a:spcPts val="1800"/>
              </a:lnSpc>
              <a:spcAft>
                <a:spcPts val="0"/>
              </a:spcAft>
            </a:pPr>
            <a:r>
              <a:rPr lang="pl-PL" sz="2000" b="1" dirty="0">
                <a:solidFill>
                  <a:srgbClr val="000000"/>
                </a:solidFill>
                <a:latin typeface="+mj-lt"/>
                <a:ea typeface="Times New Roman" panose="02020603050405020304" pitchFamily="18" charset="0"/>
              </a:rPr>
              <a:t>5. Na listę rzeczoznawców, o której mowa w ust. 4, wpisuje się osobę fizyczną, która:</a:t>
            </a:r>
            <a:endParaRPr lang="pl-PL" sz="2000" b="1" dirty="0">
              <a:latin typeface="+mj-lt"/>
              <a:ea typeface="Times New Roman" panose="02020603050405020304" pitchFamily="18" charset="0"/>
            </a:endParaRPr>
          </a:p>
          <a:p>
            <a:pPr marL="180975" indent="-20638" algn="just">
              <a:lnSpc>
                <a:spcPts val="1800"/>
              </a:lnSpc>
              <a:spcAft>
                <a:spcPts val="0"/>
              </a:spcAft>
            </a:pPr>
            <a:r>
              <a:rPr lang="pl-PL" sz="2000" b="1" dirty="0">
                <a:solidFill>
                  <a:srgbClr val="000000"/>
                </a:solidFill>
                <a:latin typeface="+mj-lt"/>
                <a:ea typeface="Times New Roman" panose="02020603050405020304" pitchFamily="18" charset="0"/>
              </a:rPr>
              <a:t>1) nie była skazana prawomocnym wyrokiem za umyślne przestępstwo lub umyślne przestępstwo skarbowe;</a:t>
            </a:r>
            <a:endParaRPr lang="pl-PL" sz="2000" b="1" dirty="0">
              <a:latin typeface="+mj-lt"/>
              <a:ea typeface="Times New Roman" panose="02020603050405020304" pitchFamily="18" charset="0"/>
            </a:endParaRPr>
          </a:p>
          <a:p>
            <a:pPr marL="180975" indent="-20638" algn="just">
              <a:lnSpc>
                <a:spcPts val="1800"/>
              </a:lnSpc>
              <a:spcAft>
                <a:spcPts val="0"/>
              </a:spcAft>
            </a:pPr>
            <a:r>
              <a:rPr lang="pl-PL" sz="2000" b="1" dirty="0">
                <a:solidFill>
                  <a:srgbClr val="000000"/>
                </a:solidFill>
                <a:latin typeface="+mj-lt"/>
                <a:ea typeface="Times New Roman" panose="02020603050405020304" pitchFamily="18" charset="0"/>
              </a:rPr>
              <a:t>2)  posiada wykształcenie wyższe rolnicze i co najmniej roczne doświadczenie w doradzaniu z zakresu ustalania i szacowania szkód w uprawach i płodach rolnych.</a:t>
            </a:r>
            <a:endParaRPr lang="pl-PL" sz="2000" b="1" dirty="0">
              <a:latin typeface="+mj-lt"/>
              <a:ea typeface="Times New Roman" panose="02020603050405020304" pitchFamily="18" charset="0"/>
            </a:endParaRPr>
          </a:p>
          <a:p>
            <a:pPr marL="180975" indent="-20638" algn="just">
              <a:lnSpc>
                <a:spcPts val="1800"/>
              </a:lnSpc>
              <a:spcAft>
                <a:spcPts val="0"/>
              </a:spcAft>
            </a:pPr>
            <a:endParaRPr lang="pl-PL" sz="2000" b="1" dirty="0">
              <a:solidFill>
                <a:srgbClr val="000000"/>
              </a:solidFill>
              <a:latin typeface="+mj-lt"/>
              <a:ea typeface="Times New Roman" panose="02020603050405020304" pitchFamily="18" charset="0"/>
            </a:endParaRPr>
          </a:p>
          <a:p>
            <a:pPr marL="180975" indent="-20638" algn="just">
              <a:lnSpc>
                <a:spcPts val="1800"/>
              </a:lnSpc>
              <a:spcAft>
                <a:spcPts val="0"/>
              </a:spcAft>
            </a:pPr>
            <a:r>
              <a:rPr lang="pl-PL" sz="2000" b="1" dirty="0">
                <a:solidFill>
                  <a:srgbClr val="000000"/>
                </a:solidFill>
                <a:latin typeface="+mj-lt"/>
                <a:ea typeface="Times New Roman" panose="02020603050405020304" pitchFamily="18" charset="0"/>
              </a:rPr>
              <a:t>6. Osobę wpisaną na listę rzeczoznawców, o której mowa w ust. 4, skreśla się z tej listy w przypadku śmierci tej osoby, na jej żądanie lub w przypadku skazania prawomocnym wyrokiem za umyślne przestępstwo lub umyślne przestępstwo skarbowe.</a:t>
            </a:r>
            <a:endParaRPr lang="pl-PL" sz="2000" b="1" dirty="0">
              <a:latin typeface="+mj-lt"/>
              <a:ea typeface="Times New Roman" panose="02020603050405020304" pitchFamily="18" charset="0"/>
            </a:endParaRPr>
          </a:p>
        </p:txBody>
      </p:sp>
    </p:spTree>
    <p:extLst>
      <p:ext uri="{BB962C8B-B14F-4D97-AF65-F5344CB8AC3E}">
        <p14:creationId xmlns:p14="http://schemas.microsoft.com/office/powerpoint/2010/main" val="4071447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Łącznik prostoliniowy 4"/>
          <p:cNvCxnSpPr/>
          <p:nvPr/>
        </p:nvCxnSpPr>
        <p:spPr>
          <a:xfrm>
            <a:off x="0" y="764704"/>
            <a:ext cx="91440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pole tekstowe 9"/>
          <p:cNvSpPr txBox="1"/>
          <p:nvPr/>
        </p:nvSpPr>
        <p:spPr>
          <a:xfrm>
            <a:off x="72008" y="116632"/>
            <a:ext cx="9036496" cy="553998"/>
          </a:xfrm>
          <a:prstGeom prst="rect">
            <a:avLst/>
          </a:prstGeom>
          <a:noFill/>
        </p:spPr>
        <p:txBody>
          <a:bodyPr wrap="square" rtlCol="0">
            <a:spAutoFit/>
          </a:bodyPr>
          <a:lstStyle/>
          <a:p>
            <a:r>
              <a:rPr lang="pl-PL" sz="3000" b="1" dirty="0"/>
              <a:t>Nowelizacja ustawy prawo łowieckie w zakresie szkód</a:t>
            </a:r>
          </a:p>
        </p:txBody>
      </p:sp>
      <p:sp>
        <p:nvSpPr>
          <p:cNvPr id="2" name="Prostokąt 1"/>
          <p:cNvSpPr/>
          <p:nvPr/>
        </p:nvSpPr>
        <p:spPr>
          <a:xfrm>
            <a:off x="0" y="980728"/>
            <a:ext cx="8748464" cy="6401753"/>
          </a:xfrm>
          <a:prstGeom prst="rect">
            <a:avLst/>
          </a:prstGeom>
        </p:spPr>
        <p:txBody>
          <a:bodyPr wrap="square">
            <a:spAutoFit/>
          </a:bodyPr>
          <a:lstStyle/>
          <a:p>
            <a:pPr marL="180975" indent="-20638" algn="just">
              <a:lnSpc>
                <a:spcPts val="1800"/>
              </a:lnSpc>
              <a:spcAft>
                <a:spcPts val="0"/>
              </a:spcAft>
            </a:pPr>
            <a:r>
              <a:rPr lang="pl-PL" sz="2000" b="1" dirty="0">
                <a:solidFill>
                  <a:srgbClr val="000000"/>
                </a:solidFill>
                <a:latin typeface="+mj-lt"/>
                <a:ea typeface="Times New Roman" panose="02020603050405020304" pitchFamily="18" charset="0"/>
              </a:rPr>
              <a:t>Art. 46b. 7. Decyzję o wpisie, odmowie wpisu bądź skreśleniu z listy rzeczoznawców wydaje prezes izby rolniczej.</a:t>
            </a:r>
            <a:endParaRPr lang="pl-PL" sz="2000" b="1" dirty="0">
              <a:latin typeface="+mj-lt"/>
              <a:ea typeface="Times New Roman" panose="02020603050405020304" pitchFamily="18" charset="0"/>
            </a:endParaRPr>
          </a:p>
          <a:p>
            <a:pPr marL="180975" indent="-20638" algn="just">
              <a:lnSpc>
                <a:spcPts val="1800"/>
              </a:lnSpc>
              <a:spcAft>
                <a:spcPts val="0"/>
              </a:spcAft>
            </a:pPr>
            <a:endParaRPr lang="pl-PL" sz="2000" dirty="0">
              <a:solidFill>
                <a:srgbClr val="000000"/>
              </a:solidFill>
              <a:latin typeface="+mj-lt"/>
              <a:ea typeface="Times New Roman" panose="02020603050405020304" pitchFamily="18" charset="0"/>
            </a:endParaRPr>
          </a:p>
          <a:p>
            <a:pPr marL="180975" indent="-20638" algn="just">
              <a:lnSpc>
                <a:spcPts val="1800"/>
              </a:lnSpc>
              <a:spcAft>
                <a:spcPts val="0"/>
              </a:spcAft>
            </a:pPr>
            <a:r>
              <a:rPr lang="pl-PL" sz="2000" dirty="0">
                <a:solidFill>
                  <a:srgbClr val="000000"/>
                </a:solidFill>
                <a:latin typeface="+mj-lt"/>
                <a:ea typeface="Times New Roman" panose="02020603050405020304" pitchFamily="18" charset="0"/>
              </a:rPr>
              <a:t>8. Minister właściwy do spraw środowiska w porozumieniu z ministrem właściwym do spraw rolnictwa określi, w drodze rozporządzenia:</a:t>
            </a:r>
            <a:endParaRPr lang="pl-PL" sz="2000" dirty="0">
              <a:latin typeface="+mj-lt"/>
              <a:ea typeface="Times New Roman" panose="02020603050405020304" pitchFamily="18" charset="0"/>
            </a:endParaRPr>
          </a:p>
          <a:p>
            <a:pPr marL="180975" indent="-20638" algn="just">
              <a:lnSpc>
                <a:spcPts val="1800"/>
              </a:lnSpc>
              <a:spcAft>
                <a:spcPts val="0"/>
              </a:spcAft>
            </a:pPr>
            <a:r>
              <a:rPr lang="pl-PL" sz="2000" dirty="0">
                <a:solidFill>
                  <a:srgbClr val="000000"/>
                </a:solidFill>
                <a:latin typeface="+mj-lt"/>
                <a:ea typeface="Times New Roman" panose="02020603050405020304" pitchFamily="18" charset="0"/>
              </a:rPr>
              <a:t>1) sposób prowadzenia przez izby rolnicze list rzeczoznawców, o których mowa w ust. 4,</a:t>
            </a:r>
            <a:endParaRPr lang="pl-PL" sz="2000" dirty="0">
              <a:latin typeface="+mj-lt"/>
              <a:ea typeface="Times New Roman" panose="02020603050405020304" pitchFamily="18" charset="0"/>
            </a:endParaRPr>
          </a:p>
          <a:p>
            <a:pPr marL="180975" indent="-20638" algn="just">
              <a:lnSpc>
                <a:spcPts val="1800"/>
              </a:lnSpc>
              <a:spcAft>
                <a:spcPts val="0"/>
              </a:spcAft>
            </a:pPr>
            <a:r>
              <a:rPr lang="pl-PL" sz="2000" dirty="0">
                <a:solidFill>
                  <a:srgbClr val="000000"/>
                </a:solidFill>
                <a:latin typeface="+mj-lt"/>
                <a:ea typeface="Times New Roman" panose="02020603050405020304" pitchFamily="18" charset="0"/>
              </a:rPr>
              <a:t>2) sposób sprawdzania spełnienia wymogów, o których mowa w ust. 5, przez osoby ubiegające się o wpis na listę rzeczoznawców</a:t>
            </a:r>
            <a:endParaRPr lang="pl-PL" sz="2000" dirty="0">
              <a:latin typeface="+mj-lt"/>
              <a:ea typeface="Times New Roman" panose="02020603050405020304" pitchFamily="18" charset="0"/>
            </a:endParaRPr>
          </a:p>
          <a:p>
            <a:pPr marL="180975" indent="-20638" algn="just">
              <a:lnSpc>
                <a:spcPts val="1800"/>
              </a:lnSpc>
              <a:spcAft>
                <a:spcPts val="0"/>
              </a:spcAft>
            </a:pPr>
            <a:r>
              <a:rPr lang="pl-PL" sz="2000" dirty="0">
                <a:solidFill>
                  <a:srgbClr val="000000"/>
                </a:solidFill>
                <a:latin typeface="+mj-lt"/>
                <a:ea typeface="Times New Roman" panose="02020603050405020304" pitchFamily="18" charset="0"/>
              </a:rPr>
              <a:t>– mając na uwadze potrzebę zapewnienia jawności i powszechnego dostępu do listy rzeczoznawców, a także sprawnej procedury oraz prawidłowego i rzetelnego sporządzania opinii przez rzeczoznawców.</a:t>
            </a:r>
            <a:endParaRPr lang="pl-PL" sz="2000" dirty="0">
              <a:latin typeface="+mj-lt"/>
              <a:ea typeface="Times New Roman" panose="02020603050405020304" pitchFamily="18" charset="0"/>
            </a:endParaRPr>
          </a:p>
          <a:p>
            <a:pPr marL="180975" indent="-20638" algn="just">
              <a:lnSpc>
                <a:spcPts val="1800"/>
              </a:lnSpc>
              <a:spcAft>
                <a:spcPts val="0"/>
              </a:spcAft>
            </a:pPr>
            <a:endParaRPr lang="pl-PL" sz="2000" dirty="0">
              <a:solidFill>
                <a:srgbClr val="000000"/>
              </a:solidFill>
              <a:latin typeface="+mj-lt"/>
              <a:ea typeface="Times New Roman" panose="02020603050405020304" pitchFamily="18" charset="0"/>
            </a:endParaRPr>
          </a:p>
          <a:p>
            <a:pPr marL="180975" indent="-20638" algn="just">
              <a:lnSpc>
                <a:spcPts val="1800"/>
              </a:lnSpc>
              <a:spcAft>
                <a:spcPts val="0"/>
              </a:spcAft>
            </a:pPr>
            <a:r>
              <a:rPr lang="pl-PL" sz="2000" dirty="0">
                <a:solidFill>
                  <a:srgbClr val="000000"/>
                </a:solidFill>
                <a:latin typeface="+mj-lt"/>
                <a:ea typeface="Times New Roman" panose="02020603050405020304" pitchFamily="18" charset="0"/>
              </a:rPr>
              <a:t>9. W rozporządzeniu, o którym mowa w ust. 8, może być określony wykaz dokumentów potwierdzających spełnianie wymogów, o których mowa w ust. 5</a:t>
            </a:r>
            <a:r>
              <a:rPr lang="pl-PL" sz="2000" b="1" dirty="0">
                <a:solidFill>
                  <a:srgbClr val="000000"/>
                </a:solidFill>
                <a:latin typeface="+mj-lt"/>
                <a:ea typeface="Times New Roman" panose="02020603050405020304" pitchFamily="18" charset="0"/>
              </a:rPr>
              <a:t>.</a:t>
            </a:r>
            <a:endParaRPr lang="pl-PL" sz="2000" b="1" dirty="0">
              <a:latin typeface="+mj-lt"/>
              <a:ea typeface="Times New Roman" panose="02020603050405020304" pitchFamily="18" charset="0"/>
            </a:endParaRPr>
          </a:p>
          <a:p>
            <a:pPr marL="180975" indent="-20638" algn="just">
              <a:lnSpc>
                <a:spcPts val="1800"/>
              </a:lnSpc>
              <a:spcAft>
                <a:spcPts val="0"/>
              </a:spcAft>
            </a:pPr>
            <a:endParaRPr lang="pl-PL" sz="2000" dirty="0">
              <a:solidFill>
                <a:srgbClr val="000000"/>
              </a:solidFill>
              <a:latin typeface="+mj-lt"/>
              <a:ea typeface="Times New Roman" panose="02020603050405020304" pitchFamily="18" charset="0"/>
            </a:endParaRPr>
          </a:p>
          <a:p>
            <a:pPr marL="180975" indent="-20638" algn="just">
              <a:lnSpc>
                <a:spcPts val="1800"/>
              </a:lnSpc>
              <a:spcAft>
                <a:spcPts val="0"/>
              </a:spcAft>
            </a:pPr>
            <a:r>
              <a:rPr lang="pl-PL" sz="2000" b="1" dirty="0">
                <a:solidFill>
                  <a:srgbClr val="000000"/>
                </a:solidFill>
                <a:latin typeface="+mj-lt"/>
                <a:ea typeface="Times New Roman" panose="02020603050405020304" pitchFamily="18" charset="0"/>
              </a:rPr>
              <a:t>Art. 46c. 1. Zastrzeżenia wniesione do protokołu wojewoda rozpatruje w terminie 7 dni od dnia ich wniesienia.</a:t>
            </a:r>
            <a:endParaRPr lang="pl-PL" sz="2000" b="1" dirty="0">
              <a:latin typeface="+mj-lt"/>
              <a:ea typeface="Times New Roman" panose="02020603050405020304" pitchFamily="18" charset="0"/>
            </a:endParaRPr>
          </a:p>
          <a:p>
            <a:pPr marL="180975" indent="-20638" algn="just">
              <a:lnSpc>
                <a:spcPts val="1800"/>
              </a:lnSpc>
              <a:spcAft>
                <a:spcPts val="0"/>
              </a:spcAft>
            </a:pPr>
            <a:endParaRPr lang="pl-PL" sz="2000" b="1" dirty="0">
              <a:solidFill>
                <a:srgbClr val="000000"/>
              </a:solidFill>
              <a:latin typeface="+mj-lt"/>
              <a:ea typeface="Times New Roman" panose="02020603050405020304" pitchFamily="18" charset="0"/>
            </a:endParaRPr>
          </a:p>
          <a:p>
            <a:pPr marL="180975" indent="-20638" algn="just">
              <a:lnSpc>
                <a:spcPts val="1800"/>
              </a:lnSpc>
              <a:spcAft>
                <a:spcPts val="0"/>
              </a:spcAft>
            </a:pPr>
            <a:r>
              <a:rPr lang="pl-PL" sz="2000" b="1" dirty="0">
                <a:solidFill>
                  <a:srgbClr val="000000"/>
                </a:solidFill>
                <a:latin typeface="+mj-lt"/>
                <a:ea typeface="Times New Roman" panose="02020603050405020304" pitchFamily="18" charset="0"/>
              </a:rPr>
              <a:t>2. W przypadku przedstawienia opinii, o której mowa w art. 46b ust. 4, wojewoda rozpatruje zastrzeżenia wniesione do protokołu łącznie z tą opinią, w terminie 7 dni od dnia otrzymania opinii.</a:t>
            </a:r>
            <a:endParaRPr lang="pl-PL" sz="2000" b="1" dirty="0">
              <a:latin typeface="+mj-lt"/>
              <a:ea typeface="Times New Roman" panose="02020603050405020304" pitchFamily="18" charset="0"/>
            </a:endParaRPr>
          </a:p>
          <a:p>
            <a:pPr marL="180975" indent="-20638" algn="just">
              <a:lnSpc>
                <a:spcPts val="1800"/>
              </a:lnSpc>
              <a:spcAft>
                <a:spcPts val="0"/>
              </a:spcAft>
            </a:pPr>
            <a:endParaRPr lang="pl-PL" sz="2000" dirty="0">
              <a:solidFill>
                <a:srgbClr val="000000"/>
              </a:solidFill>
              <a:latin typeface="+mj-lt"/>
              <a:ea typeface="Times New Roman" panose="02020603050405020304" pitchFamily="18" charset="0"/>
            </a:endParaRPr>
          </a:p>
          <a:p>
            <a:pPr marL="180975" indent="-20638" algn="just">
              <a:lnSpc>
                <a:spcPts val="1800"/>
              </a:lnSpc>
              <a:spcAft>
                <a:spcPts val="0"/>
              </a:spcAft>
            </a:pPr>
            <a:r>
              <a:rPr lang="pl-PL" sz="2000" dirty="0">
                <a:solidFill>
                  <a:srgbClr val="000000"/>
                </a:solidFill>
                <a:latin typeface="+mj-lt"/>
                <a:ea typeface="Times New Roman" panose="02020603050405020304" pitchFamily="18" charset="0"/>
              </a:rPr>
              <a:t>3. W razie uwzględnienia zastrzeżeń protokół zostaje zmieniony lub uzupełniony.</a:t>
            </a:r>
            <a:endParaRPr lang="pl-PL" sz="2000" dirty="0">
              <a:latin typeface="+mj-lt"/>
              <a:ea typeface="Times New Roman" panose="02020603050405020304" pitchFamily="18" charset="0"/>
            </a:endParaRPr>
          </a:p>
          <a:p>
            <a:pPr marL="180975" indent="-20638" algn="just">
              <a:lnSpc>
                <a:spcPts val="1800"/>
              </a:lnSpc>
              <a:spcAft>
                <a:spcPts val="0"/>
              </a:spcAft>
            </a:pPr>
            <a:endParaRPr lang="pl-PL" sz="2000" dirty="0">
              <a:solidFill>
                <a:srgbClr val="000000"/>
              </a:solidFill>
              <a:latin typeface="+mj-lt"/>
              <a:ea typeface="Times New Roman" panose="02020603050405020304" pitchFamily="18" charset="0"/>
            </a:endParaRPr>
          </a:p>
          <a:p>
            <a:pPr marL="180975" indent="-20638" algn="just">
              <a:lnSpc>
                <a:spcPts val="1800"/>
              </a:lnSpc>
              <a:spcBef>
                <a:spcPts val="600"/>
              </a:spcBef>
              <a:spcAft>
                <a:spcPts val="0"/>
              </a:spcAft>
            </a:pPr>
            <a:endParaRPr lang="pl-PL" sz="2000" dirty="0">
              <a:effectLst/>
              <a:latin typeface="+mj-lt"/>
              <a:ea typeface="Times New Roman" panose="02020603050405020304" pitchFamily="18" charset="0"/>
            </a:endParaRPr>
          </a:p>
        </p:txBody>
      </p:sp>
    </p:spTree>
    <p:extLst>
      <p:ext uri="{BB962C8B-B14F-4D97-AF65-F5344CB8AC3E}">
        <p14:creationId xmlns:p14="http://schemas.microsoft.com/office/powerpoint/2010/main" val="1114202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Łącznik prostoliniowy 4"/>
          <p:cNvCxnSpPr/>
          <p:nvPr/>
        </p:nvCxnSpPr>
        <p:spPr>
          <a:xfrm>
            <a:off x="0" y="764704"/>
            <a:ext cx="91440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pole tekstowe 9"/>
          <p:cNvSpPr txBox="1"/>
          <p:nvPr/>
        </p:nvSpPr>
        <p:spPr>
          <a:xfrm>
            <a:off x="72008" y="116632"/>
            <a:ext cx="9036496" cy="553998"/>
          </a:xfrm>
          <a:prstGeom prst="rect">
            <a:avLst/>
          </a:prstGeom>
          <a:noFill/>
        </p:spPr>
        <p:txBody>
          <a:bodyPr wrap="square" rtlCol="0">
            <a:spAutoFit/>
          </a:bodyPr>
          <a:lstStyle/>
          <a:p>
            <a:r>
              <a:rPr lang="pl-PL" sz="3000" b="1" dirty="0"/>
              <a:t>Nowelizacja ustawy prawo łowieckie w zakresie szkód</a:t>
            </a:r>
          </a:p>
        </p:txBody>
      </p:sp>
      <p:sp>
        <p:nvSpPr>
          <p:cNvPr id="2" name="Prostokąt 1"/>
          <p:cNvSpPr/>
          <p:nvPr/>
        </p:nvSpPr>
        <p:spPr>
          <a:xfrm>
            <a:off x="0" y="980728"/>
            <a:ext cx="8748464" cy="5632311"/>
          </a:xfrm>
          <a:prstGeom prst="rect">
            <a:avLst/>
          </a:prstGeom>
        </p:spPr>
        <p:txBody>
          <a:bodyPr wrap="square">
            <a:spAutoFit/>
          </a:bodyPr>
          <a:lstStyle/>
          <a:p>
            <a:pPr marL="180975" indent="-20638" algn="just">
              <a:lnSpc>
                <a:spcPts val="1800"/>
              </a:lnSpc>
              <a:spcAft>
                <a:spcPts val="0"/>
              </a:spcAft>
            </a:pPr>
            <a:r>
              <a:rPr lang="pl-PL" sz="2000" b="1" dirty="0">
                <a:solidFill>
                  <a:srgbClr val="000000"/>
                </a:solidFill>
                <a:latin typeface="+mj-lt"/>
                <a:ea typeface="Times New Roman" panose="02020603050405020304" pitchFamily="18" charset="0"/>
              </a:rPr>
              <a:t>Art. 46c. </a:t>
            </a:r>
            <a:r>
              <a:rPr lang="pl-PL" sz="2000" dirty="0">
                <a:solidFill>
                  <a:srgbClr val="000000"/>
                </a:solidFill>
                <a:latin typeface="+mj-lt"/>
                <a:ea typeface="Times New Roman" panose="02020603050405020304" pitchFamily="18" charset="0"/>
              </a:rPr>
              <a:t>4. Odmowa podpisania protokołu przez właściciela albo posiadacza gruntów rolnych, dzierżawcę lub zarządcę obwodu łowieckiego nie stanowi przeszkody do podpisania protokołu przez pozostałe osoby uczestniczące w dokonaniu oględzin i szacowaniu szkód, o których mowa w art. 46 ust. 1.</a:t>
            </a:r>
            <a:endParaRPr lang="pl-PL" sz="2000" dirty="0">
              <a:latin typeface="+mj-lt"/>
              <a:ea typeface="Times New Roman" panose="02020603050405020304" pitchFamily="18" charset="0"/>
            </a:endParaRPr>
          </a:p>
          <a:p>
            <a:pPr marL="180975" indent="-20638" algn="just">
              <a:lnSpc>
                <a:spcPts val="1800"/>
              </a:lnSpc>
              <a:spcAft>
                <a:spcPts val="0"/>
              </a:spcAft>
            </a:pPr>
            <a:endParaRPr lang="pl-PL" sz="2000" dirty="0">
              <a:solidFill>
                <a:srgbClr val="000000"/>
              </a:solidFill>
              <a:latin typeface="+mj-lt"/>
              <a:ea typeface="Times New Roman" panose="02020603050405020304" pitchFamily="18" charset="0"/>
            </a:endParaRPr>
          </a:p>
          <a:p>
            <a:pPr marL="180975" indent="-20638" algn="just">
              <a:lnSpc>
                <a:spcPts val="1800"/>
              </a:lnSpc>
              <a:spcAft>
                <a:spcPts val="0"/>
              </a:spcAft>
            </a:pPr>
            <a:r>
              <a:rPr lang="pl-PL" sz="2000" b="1" dirty="0">
                <a:solidFill>
                  <a:srgbClr val="000000"/>
                </a:solidFill>
                <a:latin typeface="+mj-lt"/>
                <a:ea typeface="Times New Roman" panose="02020603050405020304" pitchFamily="18" charset="0"/>
              </a:rPr>
              <a:t>5. Protokół sporządza się w trzech jednobrzmiących egzemplarzach, z których po jednym doręcza się właścicielowi lub posiadaczowi gruntów rolnych oraz dzierżawcy lub zarządcy obwodu łowieckiego.</a:t>
            </a:r>
            <a:endParaRPr lang="pl-PL" sz="2000" b="1" dirty="0">
              <a:latin typeface="+mj-lt"/>
              <a:ea typeface="Times New Roman" panose="02020603050405020304" pitchFamily="18" charset="0"/>
            </a:endParaRPr>
          </a:p>
          <a:p>
            <a:pPr marL="180975" indent="-20638" algn="just">
              <a:lnSpc>
                <a:spcPts val="1800"/>
              </a:lnSpc>
              <a:spcAft>
                <a:spcPts val="0"/>
              </a:spcAft>
            </a:pPr>
            <a:endParaRPr lang="pl-PL" sz="2000" dirty="0">
              <a:solidFill>
                <a:srgbClr val="000000"/>
              </a:solidFill>
              <a:latin typeface="+mj-lt"/>
              <a:ea typeface="Times New Roman" panose="02020603050405020304" pitchFamily="18" charset="0"/>
            </a:endParaRPr>
          </a:p>
          <a:p>
            <a:pPr marL="180975" indent="-20638" algn="just">
              <a:lnSpc>
                <a:spcPts val="1800"/>
              </a:lnSpc>
              <a:spcAft>
                <a:spcPts val="0"/>
              </a:spcAft>
            </a:pPr>
            <a:r>
              <a:rPr lang="pl-PL" sz="2000" b="1" dirty="0">
                <a:solidFill>
                  <a:srgbClr val="000000"/>
                </a:solidFill>
                <a:latin typeface="+mj-lt"/>
                <a:ea typeface="Times New Roman" panose="02020603050405020304" pitchFamily="18" charset="0"/>
              </a:rPr>
              <a:t>Art. 46d. </a:t>
            </a:r>
            <a:r>
              <a:rPr lang="pl-PL" sz="2000" dirty="0">
                <a:solidFill>
                  <a:srgbClr val="000000"/>
                </a:solidFill>
                <a:latin typeface="+mj-lt"/>
                <a:ea typeface="Times New Roman" panose="02020603050405020304" pitchFamily="18" charset="0"/>
              </a:rPr>
              <a:t>1. </a:t>
            </a:r>
            <a:r>
              <a:rPr lang="pl-PL" sz="2000" b="1" dirty="0">
                <a:solidFill>
                  <a:srgbClr val="000000"/>
                </a:solidFill>
                <a:latin typeface="+mj-lt"/>
                <a:ea typeface="Times New Roman" panose="02020603050405020304" pitchFamily="18" charset="0"/>
              </a:rPr>
              <a:t>Wojewoda ustala wysokość odszkodowania, w drodze decyzji administracyjnej, biorąc pod uwagę ustalenia zawarte w protokole, o którym mowa w art. 46b ust. 1, oraz opinię rzeczoznawcy – jeżeli została sporządzona</a:t>
            </a:r>
            <a:r>
              <a:rPr lang="pl-PL" sz="2000" dirty="0">
                <a:solidFill>
                  <a:srgbClr val="000000"/>
                </a:solidFill>
                <a:latin typeface="+mj-lt"/>
                <a:ea typeface="Times New Roman" panose="02020603050405020304" pitchFamily="18" charset="0"/>
              </a:rPr>
              <a:t>.</a:t>
            </a:r>
            <a:endParaRPr lang="pl-PL" sz="2000" dirty="0">
              <a:latin typeface="+mj-lt"/>
              <a:ea typeface="Times New Roman" panose="02020603050405020304" pitchFamily="18" charset="0"/>
            </a:endParaRPr>
          </a:p>
          <a:p>
            <a:pPr marL="180975" indent="-20638" algn="just">
              <a:lnSpc>
                <a:spcPts val="1800"/>
              </a:lnSpc>
              <a:spcAft>
                <a:spcPts val="0"/>
              </a:spcAft>
            </a:pPr>
            <a:endParaRPr lang="pl-PL" sz="2000" dirty="0">
              <a:solidFill>
                <a:srgbClr val="000000"/>
              </a:solidFill>
              <a:latin typeface="+mj-lt"/>
              <a:ea typeface="Times New Roman" panose="02020603050405020304" pitchFamily="18" charset="0"/>
            </a:endParaRPr>
          </a:p>
          <a:p>
            <a:pPr marL="180975" indent="-20638" algn="just">
              <a:lnSpc>
                <a:spcPts val="1800"/>
              </a:lnSpc>
              <a:spcAft>
                <a:spcPts val="0"/>
              </a:spcAft>
            </a:pPr>
            <a:r>
              <a:rPr lang="pl-PL" sz="2000" dirty="0">
                <a:solidFill>
                  <a:srgbClr val="000000"/>
                </a:solidFill>
                <a:latin typeface="+mj-lt"/>
                <a:ea typeface="Times New Roman" panose="02020603050405020304" pitchFamily="18" charset="0"/>
              </a:rPr>
              <a:t>2. W przypadku gdy wojewoda, wydając decyzję, o której mowa w ust. 1, uwzględni wielkość szkody zaproponowaną w opinii rzeczoznawcy, właścicielowi albo posiadaczowi gruntów rolnych lub dzierżawcy albo zarządcy obwodu łowieckiego przysługuje zwrot kosztów z tytułu wynagrodzenia za sporządzenie przedstawionej przez nich opinii rzeczoznawcy, która została uwzględniona, do wysokości określonej w przepisach wydanych na podstawie ust. 6.</a:t>
            </a:r>
            <a:endParaRPr lang="pl-PL" sz="2000" dirty="0">
              <a:latin typeface="+mj-lt"/>
              <a:ea typeface="Times New Roman" panose="02020603050405020304" pitchFamily="18" charset="0"/>
            </a:endParaRPr>
          </a:p>
          <a:p>
            <a:pPr marL="180975" indent="-20638" algn="just">
              <a:lnSpc>
                <a:spcPts val="1800"/>
              </a:lnSpc>
              <a:spcAft>
                <a:spcPts val="0"/>
              </a:spcAft>
            </a:pPr>
            <a:endParaRPr lang="pl-PL" sz="2000" dirty="0">
              <a:solidFill>
                <a:srgbClr val="000000"/>
              </a:solidFill>
              <a:latin typeface="+mj-lt"/>
              <a:ea typeface="Times New Roman" panose="02020603050405020304" pitchFamily="18" charset="0"/>
            </a:endParaRPr>
          </a:p>
          <a:p>
            <a:pPr marL="180975" indent="-20638" algn="just">
              <a:lnSpc>
                <a:spcPts val="1800"/>
              </a:lnSpc>
              <a:spcAft>
                <a:spcPts val="0"/>
              </a:spcAft>
            </a:pPr>
            <a:r>
              <a:rPr lang="pl-PL" sz="2000" dirty="0">
                <a:solidFill>
                  <a:srgbClr val="000000"/>
                </a:solidFill>
                <a:latin typeface="+mj-lt"/>
                <a:ea typeface="Times New Roman" panose="02020603050405020304" pitchFamily="18" charset="0"/>
              </a:rPr>
              <a:t>3. Zwrotu kosztów, o których mowa w ust. 2, dokonuje wojewoda z Funduszu Odszkodowawczego, o którym mowa w art. 50a, na podstawie dowodu poniesienia tych kosztów przedłożonego przez właściciela albo posiadacza gruntów rolnych, dzierżawcę albo zarządcę obwodu łowieckiego.</a:t>
            </a:r>
            <a:endParaRPr lang="pl-PL" sz="2000" dirty="0">
              <a:latin typeface="+mj-lt"/>
              <a:ea typeface="Times New Roman" panose="02020603050405020304" pitchFamily="18" charset="0"/>
            </a:endParaRPr>
          </a:p>
        </p:txBody>
      </p:sp>
    </p:spTree>
    <p:extLst>
      <p:ext uri="{BB962C8B-B14F-4D97-AF65-F5344CB8AC3E}">
        <p14:creationId xmlns:p14="http://schemas.microsoft.com/office/powerpoint/2010/main" val="798677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9401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Łącznik prostoliniowy 4"/>
          <p:cNvCxnSpPr/>
          <p:nvPr/>
        </p:nvCxnSpPr>
        <p:spPr>
          <a:xfrm>
            <a:off x="0" y="764704"/>
            <a:ext cx="91440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pole tekstowe 9"/>
          <p:cNvSpPr txBox="1"/>
          <p:nvPr/>
        </p:nvSpPr>
        <p:spPr>
          <a:xfrm>
            <a:off x="72008" y="116632"/>
            <a:ext cx="9036496" cy="553998"/>
          </a:xfrm>
          <a:prstGeom prst="rect">
            <a:avLst/>
          </a:prstGeom>
          <a:noFill/>
        </p:spPr>
        <p:txBody>
          <a:bodyPr wrap="square" rtlCol="0">
            <a:spAutoFit/>
          </a:bodyPr>
          <a:lstStyle/>
          <a:p>
            <a:r>
              <a:rPr lang="pl-PL" sz="3000" b="1" dirty="0"/>
              <a:t>Nowelizacja ustawy prawo łowieckie w zakresie szkód</a:t>
            </a:r>
          </a:p>
        </p:txBody>
      </p:sp>
      <p:sp>
        <p:nvSpPr>
          <p:cNvPr id="2" name="Prostokąt 1"/>
          <p:cNvSpPr/>
          <p:nvPr/>
        </p:nvSpPr>
        <p:spPr>
          <a:xfrm>
            <a:off x="0" y="980728"/>
            <a:ext cx="8748464" cy="4708981"/>
          </a:xfrm>
          <a:prstGeom prst="rect">
            <a:avLst/>
          </a:prstGeom>
        </p:spPr>
        <p:txBody>
          <a:bodyPr wrap="square">
            <a:spAutoFit/>
          </a:bodyPr>
          <a:lstStyle/>
          <a:p>
            <a:pPr marL="180975" indent="-20638" algn="just">
              <a:lnSpc>
                <a:spcPts val="1800"/>
              </a:lnSpc>
              <a:spcAft>
                <a:spcPts val="0"/>
              </a:spcAft>
            </a:pPr>
            <a:r>
              <a:rPr lang="pl-PL" sz="2000" b="1" dirty="0">
                <a:solidFill>
                  <a:srgbClr val="000000"/>
                </a:solidFill>
                <a:latin typeface="+mj-lt"/>
                <a:ea typeface="Times New Roman" panose="02020603050405020304" pitchFamily="18" charset="0"/>
              </a:rPr>
              <a:t>Art. 46d. </a:t>
            </a:r>
            <a:r>
              <a:rPr lang="pl-PL" sz="2000" dirty="0">
                <a:solidFill>
                  <a:srgbClr val="000000"/>
                </a:solidFill>
                <a:latin typeface="+mj-lt"/>
                <a:ea typeface="Times New Roman" panose="02020603050405020304" pitchFamily="18" charset="0"/>
              </a:rPr>
              <a:t>4. </a:t>
            </a:r>
            <a:r>
              <a:rPr lang="pl-PL" sz="2000" b="1" dirty="0">
                <a:solidFill>
                  <a:srgbClr val="FF0000"/>
                </a:solidFill>
                <a:latin typeface="+mj-lt"/>
                <a:ea typeface="Times New Roman" panose="02020603050405020304" pitchFamily="18" charset="0"/>
              </a:rPr>
              <a:t>Decyzja w sprawie odszkodowania wydana przez wojewodę jest ostateczna. </a:t>
            </a:r>
            <a:r>
              <a:rPr lang="pl-PL" sz="2000" b="1" dirty="0">
                <a:solidFill>
                  <a:srgbClr val="000000"/>
                </a:solidFill>
                <a:latin typeface="+mj-lt"/>
                <a:ea typeface="Times New Roman" panose="02020603050405020304" pitchFamily="18" charset="0"/>
              </a:rPr>
              <a:t>Właściciel albo posiadacz gruntów rolnych, na których zostały wyrządzone szkody, o których mowa w art. 46 ust. 1, dzierżawca albo zarządca obwodu łowieckiego niezadowolony z tej decyzji może, w terminie miesiąca od dnia jej doręczenia, wnieść powództwo do sądu właściwego ze względu na miejsce wystąpienia szkody.</a:t>
            </a:r>
            <a:endParaRPr lang="pl-PL" sz="2000" b="1" dirty="0">
              <a:latin typeface="+mj-lt"/>
              <a:ea typeface="Times New Roman" panose="02020603050405020304" pitchFamily="18" charset="0"/>
            </a:endParaRPr>
          </a:p>
          <a:p>
            <a:pPr marL="180975" indent="-20638" algn="just">
              <a:lnSpc>
                <a:spcPts val="1800"/>
              </a:lnSpc>
              <a:spcAft>
                <a:spcPts val="0"/>
              </a:spcAft>
            </a:pPr>
            <a:endParaRPr lang="pl-PL" sz="2000" dirty="0">
              <a:solidFill>
                <a:srgbClr val="000000"/>
              </a:solidFill>
              <a:latin typeface="+mj-lt"/>
              <a:ea typeface="Times New Roman" panose="02020603050405020304" pitchFamily="18" charset="0"/>
            </a:endParaRPr>
          </a:p>
          <a:p>
            <a:pPr marL="180975" indent="-20638" algn="just">
              <a:lnSpc>
                <a:spcPts val="1800"/>
              </a:lnSpc>
              <a:spcAft>
                <a:spcPts val="0"/>
              </a:spcAft>
            </a:pPr>
            <a:r>
              <a:rPr lang="pl-PL" sz="2000" dirty="0">
                <a:solidFill>
                  <a:srgbClr val="000000"/>
                </a:solidFill>
                <a:latin typeface="+mj-lt"/>
                <a:ea typeface="Times New Roman" panose="02020603050405020304" pitchFamily="18" charset="0"/>
              </a:rPr>
              <a:t>5. Wojewoda wypłaca środki finansowe z tytułu odszkodowania, o którym mowa w ust. 1, oraz zwrotu kosztów, o którym mowa w ust. 2, niezwłocznie, nie później </a:t>
            </a:r>
            <a:r>
              <a:rPr lang="pl-PL" sz="2000" b="1" dirty="0">
                <a:solidFill>
                  <a:srgbClr val="000000"/>
                </a:solidFill>
                <a:latin typeface="+mj-lt"/>
                <a:ea typeface="Times New Roman" panose="02020603050405020304" pitchFamily="18" charset="0"/>
              </a:rPr>
              <a:t>niż w terminie 30 dni od dnia</a:t>
            </a:r>
            <a:r>
              <a:rPr lang="pl-PL" sz="2000" dirty="0">
                <a:solidFill>
                  <a:srgbClr val="000000"/>
                </a:solidFill>
                <a:latin typeface="+mj-lt"/>
                <a:ea typeface="Times New Roman" panose="02020603050405020304" pitchFamily="18" charset="0"/>
              </a:rPr>
              <a:t>, w którym decyzja w sprawie wysokości odszkodowania stała się ostateczna.</a:t>
            </a:r>
            <a:endParaRPr lang="pl-PL" sz="2000" dirty="0">
              <a:latin typeface="+mj-lt"/>
              <a:ea typeface="Times New Roman" panose="02020603050405020304" pitchFamily="18" charset="0"/>
            </a:endParaRPr>
          </a:p>
          <a:p>
            <a:pPr marL="180975" indent="-20638" algn="just">
              <a:lnSpc>
                <a:spcPts val="1800"/>
              </a:lnSpc>
              <a:spcAft>
                <a:spcPts val="0"/>
              </a:spcAft>
            </a:pPr>
            <a:endParaRPr lang="pl-PL" sz="2000" dirty="0">
              <a:solidFill>
                <a:srgbClr val="000000"/>
              </a:solidFill>
              <a:latin typeface="+mj-lt"/>
              <a:ea typeface="Times New Roman" panose="02020603050405020304" pitchFamily="18" charset="0"/>
            </a:endParaRPr>
          </a:p>
          <a:p>
            <a:pPr marL="180975" indent="-20638" algn="just">
              <a:lnSpc>
                <a:spcPts val="1800"/>
              </a:lnSpc>
              <a:spcAft>
                <a:spcPts val="0"/>
              </a:spcAft>
            </a:pPr>
            <a:r>
              <a:rPr lang="pl-PL" sz="2000" dirty="0">
                <a:solidFill>
                  <a:srgbClr val="000000"/>
                </a:solidFill>
                <a:latin typeface="+mj-lt"/>
                <a:ea typeface="Times New Roman" panose="02020603050405020304" pitchFamily="18" charset="0"/>
              </a:rPr>
              <a:t>6. Minister właściwy do spraw środowiska w porozumieniu z ministrem właściwym do spraw rolnictwa określi, w drodze rozporządzenia, maksymalną wysokość zwrotu kosztów za sporządzenie opinii przez rzeczoznawcę wpisanego na listę rzeczoznawców, o której mowa w art. 46b ust. 4, oraz sposób ich wypłaty, mając na względzie czas pracy niezbędny do dokonania oszacowania szkody oraz wysokość potencjalnych wydatków poniesionych przez rzeczoznawcę w związku z zakresem wykonanej przez niego pracy oraz zapewnienie sprawnego wypłacania zwrotu kosztów.</a:t>
            </a:r>
            <a:endParaRPr lang="pl-PL" sz="2000" dirty="0">
              <a:latin typeface="+mj-lt"/>
              <a:ea typeface="Times New Roman" panose="02020603050405020304" pitchFamily="18" charset="0"/>
            </a:endParaRPr>
          </a:p>
        </p:txBody>
      </p:sp>
    </p:spTree>
    <p:extLst>
      <p:ext uri="{BB962C8B-B14F-4D97-AF65-F5344CB8AC3E}">
        <p14:creationId xmlns:p14="http://schemas.microsoft.com/office/powerpoint/2010/main" val="1448294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Łącznik prostoliniowy 4"/>
          <p:cNvCxnSpPr/>
          <p:nvPr/>
        </p:nvCxnSpPr>
        <p:spPr>
          <a:xfrm>
            <a:off x="0" y="764704"/>
            <a:ext cx="91440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pole tekstowe 9"/>
          <p:cNvSpPr txBox="1"/>
          <p:nvPr/>
        </p:nvSpPr>
        <p:spPr>
          <a:xfrm>
            <a:off x="72008" y="116632"/>
            <a:ext cx="9036496" cy="553998"/>
          </a:xfrm>
          <a:prstGeom prst="rect">
            <a:avLst/>
          </a:prstGeom>
          <a:noFill/>
        </p:spPr>
        <p:txBody>
          <a:bodyPr wrap="square" rtlCol="0">
            <a:spAutoFit/>
          </a:bodyPr>
          <a:lstStyle/>
          <a:p>
            <a:r>
              <a:rPr lang="pl-PL" sz="3000" b="1" dirty="0"/>
              <a:t>Nowelizacja ustawy prawo łowieckie w zakresie szkód</a:t>
            </a:r>
          </a:p>
        </p:txBody>
      </p:sp>
      <p:sp>
        <p:nvSpPr>
          <p:cNvPr id="2" name="Prostokąt 1"/>
          <p:cNvSpPr/>
          <p:nvPr/>
        </p:nvSpPr>
        <p:spPr>
          <a:xfrm>
            <a:off x="0" y="980728"/>
            <a:ext cx="8748464" cy="6093976"/>
          </a:xfrm>
          <a:prstGeom prst="rect">
            <a:avLst/>
          </a:prstGeom>
        </p:spPr>
        <p:txBody>
          <a:bodyPr wrap="square">
            <a:spAutoFit/>
          </a:bodyPr>
          <a:lstStyle/>
          <a:p>
            <a:pPr marL="180975" indent="-20638" algn="just">
              <a:lnSpc>
                <a:spcPts val="1800"/>
              </a:lnSpc>
              <a:spcAft>
                <a:spcPts val="0"/>
              </a:spcAft>
            </a:pPr>
            <a:r>
              <a:rPr lang="pl-PL" b="1" dirty="0">
                <a:solidFill>
                  <a:srgbClr val="FF0000"/>
                </a:solidFill>
                <a:latin typeface="+mj-lt"/>
                <a:ea typeface="Times New Roman" panose="02020603050405020304" pitchFamily="18" charset="0"/>
              </a:rPr>
              <a:t>W art. 47 uchyla się ust. 2 – </a:t>
            </a:r>
            <a:r>
              <a:rPr lang="pl-PL" b="1" dirty="0">
                <a:solidFill>
                  <a:srgbClr val="FF0000"/>
                </a:solidFill>
              </a:rPr>
              <a:t>W przypadku gdy pomiędzy właścicielem lub posiadaczem gruntu a dzierżawcą lub zarządcą obwodu łowieckiego powstał spór o wysokość wynagrodzenia za szkody, o których mowa w art. 46, strony mogą zwrócić się do właściwego ze względu na miejsce powstałej szkody organu gminy w celu mediacji dla polubownego rozstrzygnięcia sporu</a:t>
            </a:r>
            <a:endParaRPr lang="pl-PL" b="1" dirty="0">
              <a:solidFill>
                <a:srgbClr val="FF0000"/>
              </a:solidFill>
              <a:latin typeface="+mj-lt"/>
              <a:ea typeface="Times New Roman" panose="02020603050405020304" pitchFamily="18" charset="0"/>
            </a:endParaRPr>
          </a:p>
          <a:p>
            <a:pPr marL="180975" indent="-20638" algn="just">
              <a:lnSpc>
                <a:spcPts val="1800"/>
              </a:lnSpc>
              <a:spcAft>
                <a:spcPts val="0"/>
              </a:spcAft>
            </a:pPr>
            <a:endParaRPr lang="pl-PL" sz="2000" dirty="0">
              <a:solidFill>
                <a:srgbClr val="000000"/>
              </a:solidFill>
              <a:latin typeface="+mj-lt"/>
              <a:ea typeface="Times New Roman" panose="02020603050405020304" pitchFamily="18" charset="0"/>
            </a:endParaRPr>
          </a:p>
          <a:p>
            <a:pPr marL="180975" indent="-20638" algn="just">
              <a:lnSpc>
                <a:spcPts val="1800"/>
              </a:lnSpc>
              <a:spcAft>
                <a:spcPts val="0"/>
              </a:spcAft>
            </a:pPr>
            <a:r>
              <a:rPr lang="pl-PL" sz="2000" b="1" dirty="0">
                <a:solidFill>
                  <a:srgbClr val="000000"/>
                </a:solidFill>
                <a:latin typeface="+mj-lt"/>
                <a:ea typeface="Times New Roman" panose="02020603050405020304" pitchFamily="18" charset="0"/>
              </a:rPr>
              <a:t>Art. 49. </a:t>
            </a:r>
            <a:r>
              <a:rPr lang="pl-PL" sz="2000" dirty="0">
                <a:solidFill>
                  <a:srgbClr val="000000"/>
                </a:solidFill>
                <a:latin typeface="+mj-lt"/>
                <a:ea typeface="Times New Roman" panose="02020603050405020304" pitchFamily="18" charset="0"/>
              </a:rPr>
              <a:t>1. Minister właściwy do spraw środowiska, w porozumieniu z ministrem właściwym do spraw rolnictwa, określi  w drodze rozporządzenia:</a:t>
            </a:r>
            <a:endParaRPr lang="pl-PL" sz="2000" dirty="0">
              <a:latin typeface="+mj-lt"/>
              <a:ea typeface="Times New Roman" panose="02020603050405020304" pitchFamily="18" charset="0"/>
            </a:endParaRPr>
          </a:p>
          <a:p>
            <a:pPr marL="180975" indent="-20638" algn="just">
              <a:lnSpc>
                <a:spcPts val="1800"/>
              </a:lnSpc>
              <a:spcAft>
                <a:spcPts val="0"/>
              </a:spcAft>
            </a:pPr>
            <a:r>
              <a:rPr lang="pl-PL" sz="2000" dirty="0">
                <a:solidFill>
                  <a:srgbClr val="000000"/>
                </a:solidFill>
                <a:latin typeface="+mj-lt"/>
                <a:ea typeface="Times New Roman" panose="02020603050405020304" pitchFamily="18" charset="0"/>
              </a:rPr>
              <a:t>1)  sposób i terminy zgłaszania szkód, o których mowa w art. 46 ust. 1,</a:t>
            </a:r>
            <a:endParaRPr lang="pl-PL" sz="2000" dirty="0">
              <a:latin typeface="+mj-lt"/>
              <a:ea typeface="Times New Roman" panose="02020603050405020304" pitchFamily="18" charset="0"/>
            </a:endParaRPr>
          </a:p>
          <a:p>
            <a:pPr marL="180975" indent="-20638" algn="just">
              <a:lnSpc>
                <a:spcPts val="1800"/>
              </a:lnSpc>
              <a:spcAft>
                <a:spcPts val="0"/>
              </a:spcAft>
            </a:pPr>
            <a:r>
              <a:rPr lang="pl-PL" sz="2000" dirty="0">
                <a:solidFill>
                  <a:srgbClr val="000000"/>
                </a:solidFill>
                <a:latin typeface="+mj-lt"/>
                <a:ea typeface="Times New Roman" panose="02020603050405020304" pitchFamily="18" charset="0"/>
              </a:rPr>
              <a:t>2) szczegółowy sposób dokonywania oględzin i szacowania szkód, o których mowa w art. 46 ust. 1,</a:t>
            </a:r>
            <a:endParaRPr lang="pl-PL" sz="2000" dirty="0">
              <a:latin typeface="+mj-lt"/>
              <a:ea typeface="Times New Roman" panose="02020603050405020304" pitchFamily="18" charset="0"/>
            </a:endParaRPr>
          </a:p>
          <a:p>
            <a:pPr marL="180975" indent="-20638" algn="just">
              <a:lnSpc>
                <a:spcPts val="1800"/>
              </a:lnSpc>
              <a:spcAft>
                <a:spcPts val="0"/>
              </a:spcAft>
            </a:pPr>
            <a:r>
              <a:rPr lang="pl-PL" sz="2000" dirty="0">
                <a:solidFill>
                  <a:srgbClr val="000000"/>
                </a:solidFill>
                <a:latin typeface="+mj-lt"/>
                <a:ea typeface="Times New Roman" panose="02020603050405020304" pitchFamily="18" charset="0"/>
              </a:rPr>
              <a:t>3) szczegółowy sposób ustalania i wypłaty odszkodowania za szkody, o których mowa w art. 46 ust. 1,</a:t>
            </a:r>
            <a:endParaRPr lang="pl-PL" sz="2000" dirty="0">
              <a:latin typeface="+mj-lt"/>
              <a:ea typeface="Times New Roman" panose="02020603050405020304" pitchFamily="18" charset="0"/>
            </a:endParaRPr>
          </a:p>
          <a:p>
            <a:pPr marL="180975" indent="-20638" algn="just">
              <a:lnSpc>
                <a:spcPts val="1800"/>
              </a:lnSpc>
              <a:spcAft>
                <a:spcPts val="0"/>
              </a:spcAft>
            </a:pPr>
            <a:r>
              <a:rPr lang="pl-PL" sz="2000" dirty="0">
                <a:solidFill>
                  <a:srgbClr val="000000"/>
                </a:solidFill>
                <a:latin typeface="+mj-lt"/>
                <a:ea typeface="Times New Roman" panose="02020603050405020304" pitchFamily="18" charset="0"/>
              </a:rPr>
              <a:t>4)  wzór protokołu, o którym mowa w art. 46b ust. 1</a:t>
            </a:r>
            <a:endParaRPr lang="pl-PL" sz="2000" dirty="0">
              <a:latin typeface="+mj-lt"/>
              <a:ea typeface="Times New Roman" panose="02020603050405020304" pitchFamily="18" charset="0"/>
            </a:endParaRPr>
          </a:p>
          <a:p>
            <a:pPr marL="180975" indent="-20638" algn="just">
              <a:lnSpc>
                <a:spcPts val="1800"/>
              </a:lnSpc>
              <a:spcAft>
                <a:spcPts val="0"/>
              </a:spcAft>
            </a:pPr>
            <a:r>
              <a:rPr lang="pl-PL" sz="2000" dirty="0">
                <a:solidFill>
                  <a:srgbClr val="000000"/>
                </a:solidFill>
                <a:latin typeface="+mj-lt"/>
                <a:ea typeface="Times New Roman" panose="02020603050405020304" pitchFamily="18" charset="0"/>
              </a:rPr>
              <a:t>– mając na względzie specyfikę poszczególnych upraw rolnych oraz konieczność uwzględnienia w szacowaniu szkody obszaru uszkodzonej uprawy, a także strat ilościowych i jakościowych powstałych w wyniku uszkodzenia lub zniszczenia uprawy lub płodów rolnych, oraz kierując się potrzebą  zapewnienia jednolitego sposobu szacowania szkód na terenie całego kraju.</a:t>
            </a:r>
            <a:endParaRPr lang="pl-PL" sz="2000" dirty="0">
              <a:latin typeface="+mj-lt"/>
              <a:ea typeface="Times New Roman" panose="02020603050405020304" pitchFamily="18" charset="0"/>
            </a:endParaRPr>
          </a:p>
          <a:p>
            <a:pPr marL="180975" indent="-20638" algn="just">
              <a:lnSpc>
                <a:spcPts val="1800"/>
              </a:lnSpc>
              <a:spcAft>
                <a:spcPts val="0"/>
              </a:spcAft>
            </a:pPr>
            <a:endParaRPr lang="pl-PL" sz="2000" dirty="0">
              <a:solidFill>
                <a:srgbClr val="000000"/>
              </a:solidFill>
              <a:latin typeface="+mj-lt"/>
              <a:ea typeface="Times New Roman" panose="02020603050405020304" pitchFamily="18" charset="0"/>
            </a:endParaRPr>
          </a:p>
          <a:p>
            <a:pPr marL="180975" indent="-20638" algn="just">
              <a:lnSpc>
                <a:spcPts val="1800"/>
              </a:lnSpc>
              <a:spcAft>
                <a:spcPts val="0"/>
              </a:spcAft>
            </a:pPr>
            <a:r>
              <a:rPr lang="pl-PL" sz="2000" dirty="0">
                <a:solidFill>
                  <a:srgbClr val="000000"/>
                </a:solidFill>
                <a:latin typeface="+mj-lt"/>
                <a:ea typeface="Times New Roman" panose="02020603050405020304" pitchFamily="18" charset="0"/>
              </a:rPr>
              <a:t>2. W rozporządzeniu, o którym mowa w ust. 1, może być określony szczegółowy tryb postępowania w sprawie oględzin i oszacowania szkód, o których mowa w art. 46 ust. 1, oraz ustalenia wysokości odszkodowania za te szkody, w tym sposób powiadamiania o terminach dokonania oględzin i szacowania szkód, o których mowa w art. 46 ust. 1.</a:t>
            </a:r>
            <a:endParaRPr lang="pl-PL" sz="2000" dirty="0">
              <a:latin typeface="+mj-lt"/>
              <a:ea typeface="Times New Roman" panose="02020603050405020304" pitchFamily="18" charset="0"/>
            </a:endParaRPr>
          </a:p>
        </p:txBody>
      </p:sp>
    </p:spTree>
    <p:extLst>
      <p:ext uri="{BB962C8B-B14F-4D97-AF65-F5344CB8AC3E}">
        <p14:creationId xmlns:p14="http://schemas.microsoft.com/office/powerpoint/2010/main" val="2354328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Łącznik prostoliniowy 4"/>
          <p:cNvCxnSpPr/>
          <p:nvPr/>
        </p:nvCxnSpPr>
        <p:spPr>
          <a:xfrm>
            <a:off x="0" y="764704"/>
            <a:ext cx="91440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pole tekstowe 9"/>
          <p:cNvSpPr txBox="1"/>
          <p:nvPr/>
        </p:nvSpPr>
        <p:spPr>
          <a:xfrm>
            <a:off x="72008" y="116632"/>
            <a:ext cx="9036496" cy="553998"/>
          </a:xfrm>
          <a:prstGeom prst="rect">
            <a:avLst/>
          </a:prstGeom>
          <a:noFill/>
        </p:spPr>
        <p:txBody>
          <a:bodyPr wrap="square" rtlCol="0">
            <a:spAutoFit/>
          </a:bodyPr>
          <a:lstStyle/>
          <a:p>
            <a:r>
              <a:rPr lang="pl-PL" sz="3000" b="1" dirty="0"/>
              <a:t>Nowelizacja ustawy prawo łowieckie w zakresie szkód</a:t>
            </a:r>
          </a:p>
        </p:txBody>
      </p:sp>
      <p:sp>
        <p:nvSpPr>
          <p:cNvPr id="2" name="Prostokąt 1"/>
          <p:cNvSpPr/>
          <p:nvPr/>
        </p:nvSpPr>
        <p:spPr>
          <a:xfrm>
            <a:off x="0" y="980728"/>
            <a:ext cx="8748464" cy="5632311"/>
          </a:xfrm>
          <a:prstGeom prst="rect">
            <a:avLst/>
          </a:prstGeom>
        </p:spPr>
        <p:txBody>
          <a:bodyPr wrap="square">
            <a:spAutoFit/>
          </a:bodyPr>
          <a:lstStyle/>
          <a:p>
            <a:pPr marL="180975" indent="-20638" algn="just">
              <a:lnSpc>
                <a:spcPts val="1800"/>
              </a:lnSpc>
              <a:spcAft>
                <a:spcPts val="0"/>
              </a:spcAft>
            </a:pPr>
            <a:r>
              <a:rPr lang="pl-PL" sz="2000" dirty="0">
                <a:solidFill>
                  <a:srgbClr val="000000"/>
                </a:solidFill>
                <a:latin typeface="+mj-lt"/>
                <a:ea typeface="Times New Roman" panose="02020603050405020304" pitchFamily="18" charset="0"/>
              </a:rPr>
              <a:t> </a:t>
            </a:r>
            <a:r>
              <a:rPr lang="pl-PL" sz="2000" b="1" dirty="0">
                <a:solidFill>
                  <a:srgbClr val="000000"/>
                </a:solidFill>
                <a:latin typeface="+mj-lt"/>
                <a:ea typeface="Times New Roman" panose="02020603050405020304" pitchFamily="18" charset="0"/>
              </a:rPr>
              <a:t>Art. 49a. W zakresie nieuregulowanym w ustawie lub przepisach wydanych na jej podstawie, do postępowania w sprawie dokonywania oględzin i szacowania szkód, o których mowa w art. 46 ust. 1, i ustalania wysokości odszkodowania stosuje się odpowiednio przepisy ustawy z dnia 14 czerwca 1960 r. – Kodeks postępowania administracyjnego.</a:t>
            </a:r>
          </a:p>
          <a:p>
            <a:pPr marL="180975" indent="-20638" algn="just">
              <a:lnSpc>
                <a:spcPts val="1800"/>
              </a:lnSpc>
              <a:spcAft>
                <a:spcPts val="0"/>
              </a:spcAft>
            </a:pPr>
            <a:endParaRPr lang="pl-PL" sz="2000" b="1" dirty="0">
              <a:solidFill>
                <a:srgbClr val="000000"/>
              </a:solidFill>
              <a:latin typeface="+mj-lt"/>
              <a:ea typeface="Times New Roman" panose="02020603050405020304" pitchFamily="18" charset="0"/>
            </a:endParaRPr>
          </a:p>
          <a:p>
            <a:pPr marL="180975" indent="-20638" algn="just">
              <a:lnSpc>
                <a:spcPts val="1800"/>
              </a:lnSpc>
              <a:spcAft>
                <a:spcPts val="0"/>
              </a:spcAft>
            </a:pPr>
            <a:r>
              <a:rPr lang="pl-PL" sz="2000" b="1" dirty="0">
                <a:solidFill>
                  <a:srgbClr val="000000"/>
                </a:solidFill>
                <a:latin typeface="+mj-lt"/>
                <a:ea typeface="Times New Roman" panose="02020603050405020304" pitchFamily="18" charset="0"/>
              </a:rPr>
              <a:t>Art. 50. Za szkody, o których mowa w art. 46 ust. 1, odszkodowanie wypłaca wojewoda:</a:t>
            </a:r>
            <a:endParaRPr lang="pl-PL" sz="2000" b="1" dirty="0">
              <a:latin typeface="+mj-lt"/>
              <a:ea typeface="Times New Roman" panose="02020603050405020304" pitchFamily="18" charset="0"/>
            </a:endParaRPr>
          </a:p>
          <a:p>
            <a:pPr marL="180975" indent="-20638" algn="just">
              <a:lnSpc>
                <a:spcPts val="1800"/>
              </a:lnSpc>
              <a:spcAft>
                <a:spcPts val="0"/>
              </a:spcAft>
            </a:pPr>
            <a:r>
              <a:rPr lang="pl-PL" sz="2000" b="1" dirty="0">
                <a:solidFill>
                  <a:srgbClr val="000000"/>
                </a:solidFill>
                <a:latin typeface="+mj-lt"/>
                <a:ea typeface="Times New Roman" panose="02020603050405020304" pitchFamily="18" charset="0"/>
              </a:rPr>
              <a:t>1) w przypadku szkód wyrządzonych na obszarach obwodów łowieckich, z wyjątkiem szkód wyrządzonych przez zwierzęta łowne, o których mowa w art. 46 ust. 1, objęte całoroczną ochroną – ze środków Funduszu Odszkodowawczego, o którym mowa w art. 50a;</a:t>
            </a:r>
            <a:endParaRPr lang="pl-PL" sz="2000" b="1" dirty="0">
              <a:latin typeface="+mj-lt"/>
              <a:ea typeface="Times New Roman" panose="02020603050405020304" pitchFamily="18" charset="0"/>
            </a:endParaRPr>
          </a:p>
          <a:p>
            <a:pPr marL="180975" indent="-20638" algn="just">
              <a:lnSpc>
                <a:spcPts val="1800"/>
              </a:lnSpc>
              <a:spcAft>
                <a:spcPts val="0"/>
              </a:spcAft>
            </a:pPr>
            <a:r>
              <a:rPr lang="pl-PL" sz="2000" b="1" dirty="0">
                <a:solidFill>
                  <a:srgbClr val="000000"/>
                </a:solidFill>
                <a:latin typeface="+mj-lt"/>
                <a:ea typeface="Times New Roman" panose="02020603050405020304" pitchFamily="18" charset="0"/>
              </a:rPr>
              <a:t>2)  w pozostałych przypadkach – ze środków budżetu państwa.</a:t>
            </a:r>
          </a:p>
          <a:p>
            <a:pPr marL="180975" indent="-20638" algn="just">
              <a:lnSpc>
                <a:spcPts val="1800"/>
              </a:lnSpc>
              <a:spcAft>
                <a:spcPts val="0"/>
              </a:spcAft>
            </a:pPr>
            <a:endParaRPr lang="pl-PL" sz="2000" dirty="0">
              <a:solidFill>
                <a:srgbClr val="000000"/>
              </a:solidFill>
              <a:latin typeface="+mj-lt"/>
              <a:ea typeface="Times New Roman" panose="02020603050405020304" pitchFamily="18" charset="0"/>
            </a:endParaRPr>
          </a:p>
          <a:p>
            <a:pPr marL="180975" indent="-20638" algn="just">
              <a:lnSpc>
                <a:spcPts val="1800"/>
              </a:lnSpc>
              <a:spcAft>
                <a:spcPts val="0"/>
              </a:spcAft>
            </a:pPr>
            <a:r>
              <a:rPr lang="pl-PL" sz="2000" b="1" dirty="0">
                <a:solidFill>
                  <a:srgbClr val="000000"/>
                </a:solidFill>
                <a:latin typeface="+mj-lt"/>
                <a:ea typeface="Times New Roman" panose="02020603050405020304" pitchFamily="18" charset="0"/>
              </a:rPr>
              <a:t>Art. 50a</a:t>
            </a:r>
            <a:r>
              <a:rPr lang="pl-PL" sz="2000" dirty="0">
                <a:solidFill>
                  <a:srgbClr val="000000"/>
                </a:solidFill>
                <a:latin typeface="+mj-lt"/>
                <a:ea typeface="Times New Roman" panose="02020603050405020304" pitchFamily="18" charset="0"/>
              </a:rPr>
              <a:t>. 1. 1. Tworzy się Fundusz Odszkodowawczy, który jest państwowym funduszem celowym, zwany dalej „Funduszem”.</a:t>
            </a:r>
          </a:p>
          <a:p>
            <a:pPr marL="180975" indent="-20638" algn="just">
              <a:lnSpc>
                <a:spcPts val="1800"/>
              </a:lnSpc>
              <a:spcAft>
                <a:spcPts val="0"/>
              </a:spcAft>
            </a:pPr>
            <a:endParaRPr lang="pl-PL" sz="2000" dirty="0">
              <a:solidFill>
                <a:srgbClr val="000000"/>
              </a:solidFill>
              <a:latin typeface="+mj-lt"/>
              <a:ea typeface="Times New Roman" panose="02020603050405020304" pitchFamily="18" charset="0"/>
            </a:endParaRPr>
          </a:p>
          <a:p>
            <a:pPr marL="180975" indent="-20638" algn="just">
              <a:lnSpc>
                <a:spcPts val="1800"/>
              </a:lnSpc>
              <a:spcAft>
                <a:spcPts val="0"/>
              </a:spcAft>
            </a:pPr>
            <a:r>
              <a:rPr lang="pl-PL" sz="2000" b="1" dirty="0">
                <a:solidFill>
                  <a:srgbClr val="000000"/>
                </a:solidFill>
                <a:latin typeface="+mj-lt"/>
                <a:ea typeface="Times New Roman" panose="02020603050405020304" pitchFamily="18" charset="0"/>
              </a:rPr>
              <a:t>2. Dysponentem Funduszu jest minister właściwy do spraw środowiska.</a:t>
            </a:r>
          </a:p>
          <a:p>
            <a:pPr marL="180975" indent="-20638" algn="just">
              <a:lnSpc>
                <a:spcPts val="1800"/>
              </a:lnSpc>
              <a:spcAft>
                <a:spcPts val="0"/>
              </a:spcAft>
            </a:pPr>
            <a:endParaRPr lang="pl-PL" sz="2000" dirty="0">
              <a:solidFill>
                <a:srgbClr val="000000"/>
              </a:solidFill>
              <a:latin typeface="+mj-lt"/>
              <a:ea typeface="Times New Roman" panose="02020603050405020304" pitchFamily="18" charset="0"/>
            </a:endParaRPr>
          </a:p>
          <a:p>
            <a:pPr marL="180975" indent="-20638" algn="just">
              <a:lnSpc>
                <a:spcPts val="1800"/>
              </a:lnSpc>
              <a:spcAft>
                <a:spcPts val="0"/>
              </a:spcAft>
            </a:pPr>
            <a:r>
              <a:rPr lang="pl-PL" sz="2000" b="1" dirty="0">
                <a:solidFill>
                  <a:srgbClr val="FF0000"/>
                </a:solidFill>
                <a:latin typeface="+mj-lt"/>
                <a:ea typeface="Times New Roman" panose="02020603050405020304" pitchFamily="18" charset="0"/>
              </a:rPr>
              <a:t>3. Środki Funduszu są przeznaczane na wypłatę odszkodowań za szkody, o których mowa w art. 46 ust. 1, wyrządzone na obszarach obwodów łowieckich, z wyjątkiem szkód wyrządzonych przez zwierzęta łowne, o których mowa w art. 46 ust. 1, objęte całoroczną ochroną, oraz na pokrycie kosztów związanych z realizacją zadań określonych w ustawie w zakresie tych szkód.</a:t>
            </a:r>
          </a:p>
        </p:txBody>
      </p:sp>
    </p:spTree>
    <p:extLst>
      <p:ext uri="{BB962C8B-B14F-4D97-AF65-F5344CB8AC3E}">
        <p14:creationId xmlns:p14="http://schemas.microsoft.com/office/powerpoint/2010/main" val="40457647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Łącznik prostoliniowy 4"/>
          <p:cNvCxnSpPr/>
          <p:nvPr/>
        </p:nvCxnSpPr>
        <p:spPr>
          <a:xfrm>
            <a:off x="0" y="764704"/>
            <a:ext cx="91440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pole tekstowe 9"/>
          <p:cNvSpPr txBox="1"/>
          <p:nvPr/>
        </p:nvSpPr>
        <p:spPr>
          <a:xfrm>
            <a:off x="72008" y="116632"/>
            <a:ext cx="9036496" cy="553998"/>
          </a:xfrm>
          <a:prstGeom prst="rect">
            <a:avLst/>
          </a:prstGeom>
          <a:noFill/>
        </p:spPr>
        <p:txBody>
          <a:bodyPr wrap="square" rtlCol="0">
            <a:spAutoFit/>
          </a:bodyPr>
          <a:lstStyle/>
          <a:p>
            <a:r>
              <a:rPr lang="pl-PL" sz="3000" b="1" dirty="0"/>
              <a:t>Nowelizacja ustawy prawo łowieckie w zakresie szkód</a:t>
            </a:r>
          </a:p>
        </p:txBody>
      </p:sp>
      <p:sp>
        <p:nvSpPr>
          <p:cNvPr id="2" name="Prostokąt 1"/>
          <p:cNvSpPr/>
          <p:nvPr/>
        </p:nvSpPr>
        <p:spPr>
          <a:xfrm>
            <a:off x="0" y="980728"/>
            <a:ext cx="8748464" cy="5632311"/>
          </a:xfrm>
          <a:prstGeom prst="rect">
            <a:avLst/>
          </a:prstGeom>
        </p:spPr>
        <p:txBody>
          <a:bodyPr wrap="square">
            <a:spAutoFit/>
          </a:bodyPr>
          <a:lstStyle/>
          <a:p>
            <a:pPr marL="180975" indent="-20638" algn="just">
              <a:lnSpc>
                <a:spcPts val="1800"/>
              </a:lnSpc>
              <a:spcAft>
                <a:spcPts val="0"/>
              </a:spcAft>
            </a:pPr>
            <a:r>
              <a:rPr lang="pl-PL" sz="2000" b="1" dirty="0">
                <a:solidFill>
                  <a:srgbClr val="000000"/>
                </a:solidFill>
                <a:latin typeface="+mj-lt"/>
                <a:ea typeface="Times New Roman" panose="02020603050405020304" pitchFamily="18" charset="0"/>
              </a:rPr>
              <a:t>Art. 50a. 4</a:t>
            </a:r>
            <a:r>
              <a:rPr lang="pl-PL" sz="2000" dirty="0">
                <a:solidFill>
                  <a:srgbClr val="000000"/>
                </a:solidFill>
                <a:latin typeface="+mj-lt"/>
                <a:ea typeface="Times New Roman" panose="02020603050405020304" pitchFamily="18" charset="0"/>
              </a:rPr>
              <a:t>. </a:t>
            </a:r>
            <a:r>
              <a:rPr lang="pl-PL" sz="2000" b="1" dirty="0">
                <a:solidFill>
                  <a:srgbClr val="FF0000"/>
                </a:solidFill>
                <a:latin typeface="+mj-lt"/>
                <a:ea typeface="Times New Roman" panose="02020603050405020304" pitchFamily="18" charset="0"/>
              </a:rPr>
              <a:t>Przychody Funduszu pochodzą z:</a:t>
            </a:r>
          </a:p>
          <a:p>
            <a:pPr marL="180975" indent="-20638" algn="just">
              <a:lnSpc>
                <a:spcPts val="1800"/>
              </a:lnSpc>
              <a:spcAft>
                <a:spcPts val="0"/>
              </a:spcAft>
            </a:pPr>
            <a:r>
              <a:rPr lang="pl-PL" sz="2000" b="1" dirty="0">
                <a:solidFill>
                  <a:srgbClr val="FF0000"/>
                </a:solidFill>
                <a:latin typeface="+mj-lt"/>
                <a:ea typeface="Times New Roman" panose="02020603050405020304" pitchFamily="18" charset="0"/>
              </a:rPr>
              <a:t>1) rocznych składek wnoszonych przez dzierżawców lub zarządców obwodów łowieckich;</a:t>
            </a:r>
          </a:p>
          <a:p>
            <a:pPr marL="180975" indent="-20638" algn="just">
              <a:lnSpc>
                <a:spcPts val="1800"/>
              </a:lnSpc>
              <a:spcAft>
                <a:spcPts val="0"/>
              </a:spcAft>
            </a:pPr>
            <a:r>
              <a:rPr lang="pl-PL" sz="2000" b="1" dirty="0">
                <a:solidFill>
                  <a:srgbClr val="FF0000"/>
                </a:solidFill>
                <a:latin typeface="+mj-lt"/>
                <a:ea typeface="Times New Roman" panose="02020603050405020304" pitchFamily="18" charset="0"/>
              </a:rPr>
              <a:t>2)  darowizn i zapisów;</a:t>
            </a:r>
          </a:p>
          <a:p>
            <a:pPr marL="180975" indent="-20638" algn="just">
              <a:lnSpc>
                <a:spcPts val="1800"/>
              </a:lnSpc>
              <a:spcAft>
                <a:spcPts val="0"/>
              </a:spcAft>
            </a:pPr>
            <a:r>
              <a:rPr lang="pl-PL" sz="2000" b="1" dirty="0">
                <a:solidFill>
                  <a:srgbClr val="FF0000"/>
                </a:solidFill>
                <a:latin typeface="+mj-lt"/>
                <a:ea typeface="Times New Roman" panose="02020603050405020304" pitchFamily="18" charset="0"/>
              </a:rPr>
              <a:t>3)  dotacji z budżetu państwa;</a:t>
            </a:r>
          </a:p>
          <a:p>
            <a:pPr marL="180975" indent="-20638" algn="just">
              <a:lnSpc>
                <a:spcPts val="1800"/>
              </a:lnSpc>
              <a:spcAft>
                <a:spcPts val="0"/>
              </a:spcAft>
            </a:pPr>
            <a:r>
              <a:rPr lang="pl-PL" sz="2000" b="1" dirty="0">
                <a:solidFill>
                  <a:srgbClr val="FF0000"/>
                </a:solidFill>
                <a:latin typeface="+mj-lt"/>
                <a:ea typeface="Times New Roman" panose="02020603050405020304" pitchFamily="18" charset="0"/>
              </a:rPr>
              <a:t>4)  innych dochodów uzyskanych na rzecz tego Funduszu.</a:t>
            </a:r>
          </a:p>
          <a:p>
            <a:pPr marL="180975" indent="-20638" algn="just">
              <a:lnSpc>
                <a:spcPts val="1800"/>
              </a:lnSpc>
              <a:spcAft>
                <a:spcPts val="0"/>
              </a:spcAft>
            </a:pPr>
            <a:endParaRPr lang="pl-PL" sz="2000" dirty="0">
              <a:solidFill>
                <a:srgbClr val="000000"/>
              </a:solidFill>
              <a:latin typeface="+mj-lt"/>
              <a:ea typeface="Times New Roman" panose="02020603050405020304" pitchFamily="18" charset="0"/>
            </a:endParaRPr>
          </a:p>
          <a:p>
            <a:pPr marL="180975" indent="-20638" algn="just">
              <a:lnSpc>
                <a:spcPts val="1800"/>
              </a:lnSpc>
              <a:spcAft>
                <a:spcPts val="0"/>
              </a:spcAft>
            </a:pPr>
            <a:r>
              <a:rPr lang="pl-PL" sz="2000" dirty="0">
                <a:solidFill>
                  <a:srgbClr val="000000"/>
                </a:solidFill>
                <a:latin typeface="+mj-lt"/>
                <a:ea typeface="Times New Roman" panose="02020603050405020304" pitchFamily="18" charset="0"/>
              </a:rPr>
              <a:t>5. Minister właściwy do spraw środowiska, po zasięgnięciu opinii wojewodów, ustala roczny plan finansowy Funduszu.</a:t>
            </a:r>
            <a:endParaRPr lang="pl-PL" sz="2000" dirty="0">
              <a:latin typeface="+mj-lt"/>
              <a:ea typeface="Times New Roman" panose="02020603050405020304" pitchFamily="18" charset="0"/>
            </a:endParaRPr>
          </a:p>
          <a:p>
            <a:pPr marL="180975" indent="-20638" algn="just">
              <a:lnSpc>
                <a:spcPts val="1800"/>
              </a:lnSpc>
              <a:spcAft>
                <a:spcPts val="0"/>
              </a:spcAft>
            </a:pPr>
            <a:endParaRPr lang="pl-PL" sz="2000" dirty="0">
              <a:solidFill>
                <a:srgbClr val="000000"/>
              </a:solidFill>
              <a:latin typeface="+mj-lt"/>
              <a:ea typeface="Times New Roman" panose="02020603050405020304" pitchFamily="18" charset="0"/>
            </a:endParaRPr>
          </a:p>
          <a:p>
            <a:pPr marL="180975" indent="-20638" algn="just">
              <a:lnSpc>
                <a:spcPts val="1800"/>
              </a:lnSpc>
              <a:spcAft>
                <a:spcPts val="0"/>
              </a:spcAft>
            </a:pPr>
            <a:r>
              <a:rPr lang="pl-PL" sz="2000" dirty="0">
                <a:solidFill>
                  <a:srgbClr val="000000"/>
                </a:solidFill>
                <a:latin typeface="+mj-lt"/>
                <a:ea typeface="Times New Roman" panose="02020603050405020304" pitchFamily="18" charset="0"/>
              </a:rPr>
              <a:t>6. Środki Funduszu niewykorzystane w danym roku kalendarzowym stanowią dochód tego Funduszu w następnym roku kalendarzowym.</a:t>
            </a:r>
            <a:endParaRPr lang="pl-PL" sz="2000" dirty="0">
              <a:latin typeface="+mj-lt"/>
              <a:ea typeface="Times New Roman" panose="02020603050405020304" pitchFamily="18" charset="0"/>
            </a:endParaRPr>
          </a:p>
          <a:p>
            <a:pPr marL="180975" indent="-20638" algn="just">
              <a:lnSpc>
                <a:spcPts val="1800"/>
              </a:lnSpc>
              <a:spcAft>
                <a:spcPts val="0"/>
              </a:spcAft>
            </a:pPr>
            <a:endParaRPr lang="pl-PL" sz="2000" dirty="0">
              <a:solidFill>
                <a:srgbClr val="000000"/>
              </a:solidFill>
              <a:latin typeface="+mj-lt"/>
              <a:ea typeface="Times New Roman" panose="02020603050405020304" pitchFamily="18" charset="0"/>
            </a:endParaRPr>
          </a:p>
          <a:p>
            <a:pPr marL="180975" indent="-20638" algn="just">
              <a:lnSpc>
                <a:spcPts val="1800"/>
              </a:lnSpc>
              <a:spcAft>
                <a:spcPts val="0"/>
              </a:spcAft>
            </a:pPr>
            <a:r>
              <a:rPr lang="pl-PL" sz="2000" dirty="0">
                <a:solidFill>
                  <a:srgbClr val="000000"/>
                </a:solidFill>
                <a:latin typeface="+mj-lt"/>
                <a:ea typeface="Times New Roman" panose="02020603050405020304" pitchFamily="18" charset="0"/>
              </a:rPr>
              <a:t>7. Minister właściwy do spraw środowiska w porozumieniu z ministrem właściwym do spraw finansów publicznych określi, w drodze rozporządzenia, szczegółowe zasady gospodarki finansowej Funduszu oraz tryb i terminy sporządzania jego planu i sprawozdania finansowego, uwzględniając racjonalne gospodarowanie środkami tego Funduszu.</a:t>
            </a:r>
            <a:endParaRPr lang="pl-PL" sz="2000" dirty="0">
              <a:latin typeface="+mj-lt"/>
              <a:ea typeface="Times New Roman" panose="02020603050405020304" pitchFamily="18" charset="0"/>
            </a:endParaRPr>
          </a:p>
          <a:p>
            <a:pPr marL="180975" indent="-20638" algn="just">
              <a:lnSpc>
                <a:spcPts val="1800"/>
              </a:lnSpc>
              <a:spcAft>
                <a:spcPts val="0"/>
              </a:spcAft>
            </a:pPr>
            <a:endParaRPr lang="pl-PL" sz="2000" dirty="0">
              <a:solidFill>
                <a:srgbClr val="000000"/>
              </a:solidFill>
              <a:latin typeface="+mj-lt"/>
              <a:ea typeface="Times New Roman" panose="02020603050405020304" pitchFamily="18" charset="0"/>
            </a:endParaRPr>
          </a:p>
          <a:p>
            <a:pPr marL="180975" indent="-20638" algn="just">
              <a:lnSpc>
                <a:spcPts val="1800"/>
              </a:lnSpc>
              <a:spcAft>
                <a:spcPts val="0"/>
              </a:spcAft>
            </a:pPr>
            <a:r>
              <a:rPr lang="pl-PL" sz="2000" b="1" dirty="0">
                <a:solidFill>
                  <a:srgbClr val="FF0000"/>
                </a:solidFill>
                <a:latin typeface="+mj-lt"/>
                <a:ea typeface="Times New Roman" panose="02020603050405020304" pitchFamily="18" charset="0"/>
              </a:rPr>
              <a:t>Art. 50b. 1. Dzierżawca lub zarządca obwodu łowieckiego przekazuje składki, o których mowa w art. 50a ust. 4 pkt 1, zwane dalej „składkami”, na rachunek Funduszu.</a:t>
            </a:r>
          </a:p>
          <a:p>
            <a:pPr marL="180975" indent="-20638" algn="just">
              <a:lnSpc>
                <a:spcPts val="1800"/>
              </a:lnSpc>
              <a:spcAft>
                <a:spcPts val="0"/>
              </a:spcAft>
            </a:pPr>
            <a:endParaRPr lang="pl-PL" sz="2000" b="1" dirty="0">
              <a:solidFill>
                <a:srgbClr val="FF0000"/>
              </a:solidFill>
              <a:latin typeface="+mj-lt"/>
              <a:ea typeface="Times New Roman" panose="02020603050405020304" pitchFamily="18" charset="0"/>
            </a:endParaRPr>
          </a:p>
          <a:p>
            <a:pPr marL="180975" indent="-20638" algn="just">
              <a:lnSpc>
                <a:spcPts val="1800"/>
              </a:lnSpc>
              <a:spcAft>
                <a:spcPts val="0"/>
              </a:spcAft>
            </a:pPr>
            <a:r>
              <a:rPr lang="pl-PL" sz="2000" b="1" dirty="0">
                <a:solidFill>
                  <a:srgbClr val="FF0000"/>
                </a:solidFill>
                <a:latin typeface="+mj-lt"/>
                <a:ea typeface="Times New Roman" panose="02020603050405020304" pitchFamily="18" charset="0"/>
              </a:rPr>
              <a:t>2. Składki są przekazywane w terminie do dnia 15 czerwca danego roku.</a:t>
            </a:r>
          </a:p>
        </p:txBody>
      </p:sp>
    </p:spTree>
    <p:extLst>
      <p:ext uri="{BB962C8B-B14F-4D97-AF65-F5344CB8AC3E}">
        <p14:creationId xmlns:p14="http://schemas.microsoft.com/office/powerpoint/2010/main" val="6687842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Łącznik prostoliniowy 4"/>
          <p:cNvCxnSpPr/>
          <p:nvPr/>
        </p:nvCxnSpPr>
        <p:spPr>
          <a:xfrm>
            <a:off x="0" y="764704"/>
            <a:ext cx="91440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pole tekstowe 9"/>
          <p:cNvSpPr txBox="1"/>
          <p:nvPr/>
        </p:nvSpPr>
        <p:spPr>
          <a:xfrm>
            <a:off x="72008" y="116632"/>
            <a:ext cx="9036496" cy="553998"/>
          </a:xfrm>
          <a:prstGeom prst="rect">
            <a:avLst/>
          </a:prstGeom>
          <a:noFill/>
        </p:spPr>
        <p:txBody>
          <a:bodyPr wrap="square" rtlCol="0">
            <a:spAutoFit/>
          </a:bodyPr>
          <a:lstStyle/>
          <a:p>
            <a:r>
              <a:rPr lang="pl-PL" sz="3000" b="1" dirty="0"/>
              <a:t>Nowelizacja ustawy prawo łowieckie w zakresie szkód</a:t>
            </a:r>
          </a:p>
        </p:txBody>
      </p:sp>
      <p:sp>
        <p:nvSpPr>
          <p:cNvPr id="2" name="Prostokąt 1"/>
          <p:cNvSpPr/>
          <p:nvPr/>
        </p:nvSpPr>
        <p:spPr>
          <a:xfrm>
            <a:off x="0" y="980728"/>
            <a:ext cx="8748464" cy="4939814"/>
          </a:xfrm>
          <a:prstGeom prst="rect">
            <a:avLst/>
          </a:prstGeom>
        </p:spPr>
        <p:txBody>
          <a:bodyPr wrap="square">
            <a:spAutoFit/>
          </a:bodyPr>
          <a:lstStyle/>
          <a:p>
            <a:pPr marL="180975" indent="-20638" algn="just">
              <a:lnSpc>
                <a:spcPts val="1800"/>
              </a:lnSpc>
              <a:spcAft>
                <a:spcPts val="0"/>
              </a:spcAft>
            </a:pPr>
            <a:r>
              <a:rPr lang="pl-PL" sz="2000" b="1" dirty="0">
                <a:solidFill>
                  <a:srgbClr val="FF0000"/>
                </a:solidFill>
                <a:latin typeface="+mj-lt"/>
                <a:ea typeface="Times New Roman" panose="02020603050405020304" pitchFamily="18" charset="0"/>
              </a:rPr>
              <a:t>Art. 50b. 3. Należność z tytułu składek może zostać rozłożona na raty.</a:t>
            </a:r>
          </a:p>
          <a:p>
            <a:pPr marL="180975" indent="-20638" algn="just">
              <a:lnSpc>
                <a:spcPts val="1800"/>
              </a:lnSpc>
              <a:spcAft>
                <a:spcPts val="0"/>
              </a:spcAft>
            </a:pPr>
            <a:endParaRPr lang="pl-PL" sz="2000" b="1" dirty="0">
              <a:solidFill>
                <a:srgbClr val="FF0000"/>
              </a:solidFill>
              <a:latin typeface="+mj-lt"/>
              <a:ea typeface="Times New Roman" panose="02020603050405020304" pitchFamily="18" charset="0"/>
            </a:endParaRPr>
          </a:p>
          <a:p>
            <a:pPr marL="180975" indent="-20638" algn="just">
              <a:lnSpc>
                <a:spcPts val="1800"/>
              </a:lnSpc>
              <a:spcAft>
                <a:spcPts val="0"/>
              </a:spcAft>
            </a:pPr>
            <a:r>
              <a:rPr lang="pl-PL" sz="2000" b="1" dirty="0">
                <a:solidFill>
                  <a:srgbClr val="FF0000"/>
                </a:solidFill>
                <a:latin typeface="+mj-lt"/>
                <a:ea typeface="Times New Roman" panose="02020603050405020304" pitchFamily="18" charset="0"/>
              </a:rPr>
              <a:t>4. Wysokość składki jest ustalana przez właściwego wojewodę corocznie, nie później niż do dnia 15 maja roku, na który będzie płacona składka.</a:t>
            </a:r>
          </a:p>
          <a:p>
            <a:pPr marL="180975" indent="-20638" algn="just">
              <a:lnSpc>
                <a:spcPts val="1800"/>
              </a:lnSpc>
              <a:spcAft>
                <a:spcPts val="0"/>
              </a:spcAft>
            </a:pPr>
            <a:endParaRPr lang="pl-PL" sz="2000" dirty="0">
              <a:solidFill>
                <a:srgbClr val="000000"/>
              </a:solidFill>
              <a:latin typeface="+mj-lt"/>
              <a:ea typeface="Times New Roman" panose="02020603050405020304" pitchFamily="18" charset="0"/>
            </a:endParaRPr>
          </a:p>
          <a:p>
            <a:pPr marL="180975" indent="-20638" algn="just">
              <a:lnSpc>
                <a:spcPts val="1800"/>
              </a:lnSpc>
              <a:spcAft>
                <a:spcPts val="0"/>
              </a:spcAft>
            </a:pPr>
            <a:r>
              <a:rPr lang="pl-PL" sz="2000" dirty="0">
                <a:solidFill>
                  <a:srgbClr val="000000"/>
                </a:solidFill>
                <a:latin typeface="+mj-lt"/>
                <a:ea typeface="Times New Roman" panose="02020603050405020304" pitchFamily="18" charset="0"/>
              </a:rPr>
              <a:t>5. Wysokość składki stanowi iloczyn określonej w rocznym planie łowieckim na dany rok liczby zwierząt łownych, o których mowa w art. 46 ust. 1, których pozyskanie w danym roku uwzględnia optymalne gospodarowanie populacjami, oraz zryczałtowanych stawek za zwierzęta łowne,  o których mowa w art. 46 ust. 1, które wynoszą:</a:t>
            </a:r>
            <a:endParaRPr lang="pl-PL" sz="2000" dirty="0">
              <a:latin typeface="+mj-lt"/>
              <a:ea typeface="Times New Roman" panose="02020603050405020304" pitchFamily="18" charset="0"/>
            </a:endParaRPr>
          </a:p>
          <a:p>
            <a:pPr marL="180975" indent="-20638" algn="just">
              <a:lnSpc>
                <a:spcPts val="1800"/>
              </a:lnSpc>
              <a:spcAft>
                <a:spcPts val="0"/>
              </a:spcAft>
            </a:pPr>
            <a:r>
              <a:rPr lang="pl-PL" sz="2000" b="1" dirty="0">
                <a:solidFill>
                  <a:srgbClr val="FF0000"/>
                </a:solidFill>
                <a:latin typeface="+mj-lt"/>
                <a:ea typeface="Times New Roman" panose="02020603050405020304" pitchFamily="18" charset="0"/>
              </a:rPr>
              <a:t>1) 600 zł – za 1 osobnika łosia;</a:t>
            </a:r>
          </a:p>
          <a:p>
            <a:pPr marL="180975" indent="-20638" algn="just">
              <a:lnSpc>
                <a:spcPts val="1800"/>
              </a:lnSpc>
              <a:spcAft>
                <a:spcPts val="0"/>
              </a:spcAft>
            </a:pPr>
            <a:r>
              <a:rPr lang="pl-PL" sz="2000" b="1" dirty="0">
                <a:solidFill>
                  <a:srgbClr val="FF0000"/>
                </a:solidFill>
                <a:latin typeface="+mj-lt"/>
                <a:ea typeface="Times New Roman" panose="02020603050405020304" pitchFamily="18" charset="0"/>
              </a:rPr>
              <a:t>2) 350 zł – za 1 osobnika jelenia;</a:t>
            </a:r>
          </a:p>
          <a:p>
            <a:pPr marL="180975" indent="-20638" algn="just">
              <a:lnSpc>
                <a:spcPts val="1800"/>
              </a:lnSpc>
              <a:spcAft>
                <a:spcPts val="0"/>
              </a:spcAft>
            </a:pPr>
            <a:r>
              <a:rPr lang="pl-PL" sz="2000" b="1" dirty="0">
                <a:solidFill>
                  <a:srgbClr val="FF0000"/>
                </a:solidFill>
                <a:latin typeface="+mj-lt"/>
                <a:ea typeface="Times New Roman" panose="02020603050405020304" pitchFamily="18" charset="0"/>
              </a:rPr>
              <a:t>3) 135 zł – za 1 osobnika daniela;</a:t>
            </a:r>
          </a:p>
          <a:p>
            <a:pPr marL="180975" indent="-20638" algn="just">
              <a:lnSpc>
                <a:spcPts val="1800"/>
              </a:lnSpc>
              <a:spcAft>
                <a:spcPts val="0"/>
              </a:spcAft>
            </a:pPr>
            <a:r>
              <a:rPr lang="pl-PL" sz="2000" b="1" dirty="0">
                <a:solidFill>
                  <a:srgbClr val="FF0000"/>
                </a:solidFill>
                <a:latin typeface="+mj-lt"/>
                <a:ea typeface="Times New Roman" panose="02020603050405020304" pitchFamily="18" charset="0"/>
              </a:rPr>
              <a:t>4) 105 zł – za 1 osobnika sarny;</a:t>
            </a:r>
          </a:p>
          <a:p>
            <a:pPr marL="180975" indent="-20638" algn="just">
              <a:lnSpc>
                <a:spcPts val="1800"/>
              </a:lnSpc>
              <a:spcAft>
                <a:spcPts val="0"/>
              </a:spcAft>
            </a:pPr>
            <a:r>
              <a:rPr lang="pl-PL" sz="2000" b="1" dirty="0">
                <a:solidFill>
                  <a:srgbClr val="FF0000"/>
                </a:solidFill>
                <a:latin typeface="+mj-lt"/>
                <a:ea typeface="Times New Roman" panose="02020603050405020304" pitchFamily="18" charset="0"/>
              </a:rPr>
              <a:t>5) 85 zł – za 1 osobnika dzika.</a:t>
            </a:r>
          </a:p>
          <a:p>
            <a:pPr marL="180975" indent="-20638" algn="just">
              <a:lnSpc>
                <a:spcPts val="1800"/>
              </a:lnSpc>
              <a:spcAft>
                <a:spcPts val="0"/>
              </a:spcAft>
            </a:pPr>
            <a:endParaRPr lang="pl-PL" sz="2000" dirty="0">
              <a:solidFill>
                <a:srgbClr val="000000"/>
              </a:solidFill>
              <a:latin typeface="+mj-lt"/>
              <a:ea typeface="Times New Roman" panose="02020603050405020304" pitchFamily="18" charset="0"/>
            </a:endParaRPr>
          </a:p>
          <a:p>
            <a:pPr marL="180975" indent="-20638" algn="just">
              <a:lnSpc>
                <a:spcPts val="1800"/>
              </a:lnSpc>
              <a:spcAft>
                <a:spcPts val="0"/>
              </a:spcAft>
            </a:pPr>
            <a:r>
              <a:rPr lang="pl-PL" sz="2000" dirty="0">
                <a:solidFill>
                  <a:srgbClr val="000000"/>
                </a:solidFill>
                <a:latin typeface="+mj-lt"/>
                <a:ea typeface="Times New Roman" panose="02020603050405020304" pitchFamily="18" charset="0"/>
              </a:rPr>
              <a:t>6. Zryczałtowane stawki określone w ust. 5, </a:t>
            </a:r>
            <a:r>
              <a:rPr lang="pl-PL" sz="2000" b="1" dirty="0">
                <a:solidFill>
                  <a:srgbClr val="000000"/>
                </a:solidFill>
                <a:latin typeface="+mj-lt"/>
                <a:ea typeface="Times New Roman" panose="02020603050405020304" pitchFamily="18" charset="0"/>
              </a:rPr>
              <a:t>podlegają corocznej waloryzacji o średnioroczny wskaźnik cen towarów i usług konsumpcyjnych ogółem, w poprzednim roku kalendarzowym, ogłaszany przez Prezesa Głównego Urzędu Statystycznego, w formie komunikatu, w Dzienniku Urzędowym Rzeczypospolitej Polskiej „Monitor Polski”.</a:t>
            </a:r>
            <a:endParaRPr lang="pl-PL" sz="2000" b="1" dirty="0">
              <a:latin typeface="+mj-lt"/>
              <a:ea typeface="Times New Roman" panose="02020603050405020304" pitchFamily="18" charset="0"/>
            </a:endParaRPr>
          </a:p>
        </p:txBody>
      </p:sp>
    </p:spTree>
    <p:extLst>
      <p:ext uri="{BB962C8B-B14F-4D97-AF65-F5344CB8AC3E}">
        <p14:creationId xmlns:p14="http://schemas.microsoft.com/office/powerpoint/2010/main" val="2920924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Łącznik prostoliniowy 4"/>
          <p:cNvCxnSpPr/>
          <p:nvPr/>
        </p:nvCxnSpPr>
        <p:spPr>
          <a:xfrm>
            <a:off x="0" y="764704"/>
            <a:ext cx="91440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pole tekstowe 9"/>
          <p:cNvSpPr txBox="1"/>
          <p:nvPr/>
        </p:nvSpPr>
        <p:spPr>
          <a:xfrm>
            <a:off x="72008" y="116632"/>
            <a:ext cx="9036496" cy="553998"/>
          </a:xfrm>
          <a:prstGeom prst="rect">
            <a:avLst/>
          </a:prstGeom>
          <a:noFill/>
        </p:spPr>
        <p:txBody>
          <a:bodyPr wrap="square" rtlCol="0">
            <a:spAutoFit/>
          </a:bodyPr>
          <a:lstStyle/>
          <a:p>
            <a:r>
              <a:rPr lang="pl-PL" sz="3000" b="1" dirty="0"/>
              <a:t>Nowelizacja ustawy prawo łowieckie w zakresie szkód</a:t>
            </a:r>
          </a:p>
        </p:txBody>
      </p:sp>
      <p:sp>
        <p:nvSpPr>
          <p:cNvPr id="2" name="Prostokąt 1"/>
          <p:cNvSpPr/>
          <p:nvPr/>
        </p:nvSpPr>
        <p:spPr>
          <a:xfrm>
            <a:off x="0" y="980728"/>
            <a:ext cx="8748464" cy="3554819"/>
          </a:xfrm>
          <a:prstGeom prst="rect">
            <a:avLst/>
          </a:prstGeom>
        </p:spPr>
        <p:txBody>
          <a:bodyPr wrap="square">
            <a:spAutoFit/>
          </a:bodyPr>
          <a:lstStyle/>
          <a:p>
            <a:pPr marL="180975" indent="-20638" algn="just">
              <a:lnSpc>
                <a:spcPts val="1800"/>
              </a:lnSpc>
              <a:spcAft>
                <a:spcPts val="0"/>
              </a:spcAft>
            </a:pPr>
            <a:r>
              <a:rPr lang="pl-PL" sz="2000" dirty="0">
                <a:solidFill>
                  <a:srgbClr val="000000"/>
                </a:solidFill>
                <a:latin typeface="+mj-lt"/>
                <a:ea typeface="Times New Roman" panose="02020603050405020304" pitchFamily="18" charset="0"/>
              </a:rPr>
              <a:t>Art. 50b. 7. Minister właściwy do spraw środowiska, nie później niż do dnia 1 marca każdego roku, ogłasza, w drodze obwieszczenia, w Dzienniku Urzędowym Rzeczypospolitej Polskiej „Monitor Polski”, wysokość zryczałtowanych stawek za jedną sztukę zwierzęcia łownego poszczególnych gatunków,  o których mowa w art. 46 ust. 1, na dany rok, uwzględniając dotychczasowe zmiany wysokości tych stawek oraz zasadę, o której mowa w ust. 6.</a:t>
            </a:r>
            <a:endParaRPr lang="pl-PL" sz="2000" dirty="0">
              <a:latin typeface="+mj-lt"/>
              <a:ea typeface="Times New Roman" panose="02020603050405020304" pitchFamily="18" charset="0"/>
            </a:endParaRPr>
          </a:p>
          <a:p>
            <a:pPr marL="180975" indent="-20638" algn="just">
              <a:lnSpc>
                <a:spcPts val="1800"/>
              </a:lnSpc>
              <a:spcAft>
                <a:spcPts val="0"/>
              </a:spcAft>
            </a:pPr>
            <a:endParaRPr lang="pl-PL" sz="2000" dirty="0">
              <a:solidFill>
                <a:srgbClr val="000000"/>
              </a:solidFill>
              <a:latin typeface="+mj-lt"/>
              <a:ea typeface="Times New Roman" panose="02020603050405020304" pitchFamily="18" charset="0"/>
            </a:endParaRPr>
          </a:p>
          <a:p>
            <a:pPr marL="180975" indent="-20638" algn="just">
              <a:lnSpc>
                <a:spcPts val="1800"/>
              </a:lnSpc>
              <a:spcAft>
                <a:spcPts val="0"/>
              </a:spcAft>
            </a:pPr>
            <a:r>
              <a:rPr lang="pl-PL" sz="2000" dirty="0">
                <a:solidFill>
                  <a:srgbClr val="000000"/>
                </a:solidFill>
                <a:latin typeface="+mj-lt"/>
                <a:ea typeface="Times New Roman" panose="02020603050405020304" pitchFamily="18" charset="0"/>
              </a:rPr>
              <a:t>8. </a:t>
            </a:r>
            <a:r>
              <a:rPr lang="pl-PL" sz="2000" b="1" dirty="0">
                <a:solidFill>
                  <a:srgbClr val="FF0000"/>
                </a:solidFill>
                <a:latin typeface="+mj-lt"/>
                <a:ea typeface="Times New Roman" panose="02020603050405020304" pitchFamily="18" charset="0"/>
              </a:rPr>
              <a:t>Wysokość składki zwiększa się proporcjonalnie do wyrażonego w procentach stopnia niezrealizowania w roku poprzedzającym rok ustalenia wysokości składki, rocznego planu łowieckiego w zakresie pozyskania zwierzyny, o której mowa w art. 46 ust. 1</a:t>
            </a:r>
            <a:r>
              <a:rPr lang="pl-PL" sz="2000" dirty="0">
                <a:solidFill>
                  <a:srgbClr val="000000"/>
                </a:solidFill>
                <a:latin typeface="+mj-lt"/>
                <a:ea typeface="Times New Roman" panose="02020603050405020304" pitchFamily="18" charset="0"/>
              </a:rPr>
              <a:t>.</a:t>
            </a:r>
            <a:endParaRPr lang="pl-PL" sz="2000" dirty="0">
              <a:latin typeface="+mj-lt"/>
              <a:ea typeface="Times New Roman" panose="02020603050405020304" pitchFamily="18" charset="0"/>
            </a:endParaRPr>
          </a:p>
          <a:p>
            <a:pPr marL="180975" indent="-20638" algn="just">
              <a:lnSpc>
                <a:spcPts val="1800"/>
              </a:lnSpc>
              <a:spcAft>
                <a:spcPts val="0"/>
              </a:spcAft>
            </a:pPr>
            <a:endParaRPr lang="pl-PL" sz="2000" dirty="0">
              <a:solidFill>
                <a:srgbClr val="000000"/>
              </a:solidFill>
              <a:latin typeface="+mj-lt"/>
              <a:ea typeface="Times New Roman" panose="02020603050405020304" pitchFamily="18" charset="0"/>
            </a:endParaRPr>
          </a:p>
          <a:p>
            <a:pPr marL="180975" indent="-20638" algn="just">
              <a:lnSpc>
                <a:spcPts val="1800"/>
              </a:lnSpc>
              <a:spcAft>
                <a:spcPts val="0"/>
              </a:spcAft>
            </a:pPr>
            <a:r>
              <a:rPr lang="pl-PL" sz="2000" b="1" dirty="0">
                <a:solidFill>
                  <a:srgbClr val="000000"/>
                </a:solidFill>
                <a:latin typeface="+mj-lt"/>
                <a:ea typeface="Times New Roman" panose="02020603050405020304" pitchFamily="18" charset="0"/>
              </a:rPr>
              <a:t>9. Do składek stosuje się odpowiednio przepisy działu III ustawy z dnia 29 sierpnia 1997 r. – Ordynacja podatkowa (Dz. U. z 2015 r. poz. 613, z </a:t>
            </a:r>
            <a:r>
              <a:rPr lang="pl-PL" sz="2000" b="1" dirty="0" err="1">
                <a:solidFill>
                  <a:srgbClr val="000000"/>
                </a:solidFill>
                <a:latin typeface="+mj-lt"/>
                <a:ea typeface="Times New Roman" panose="02020603050405020304" pitchFamily="18" charset="0"/>
              </a:rPr>
              <a:t>późn</a:t>
            </a:r>
            <a:r>
              <a:rPr lang="pl-PL" sz="2000" b="1" dirty="0">
                <a:solidFill>
                  <a:srgbClr val="000000"/>
                </a:solidFill>
                <a:latin typeface="+mj-lt"/>
                <a:ea typeface="Times New Roman" panose="02020603050405020304" pitchFamily="18" charset="0"/>
              </a:rPr>
              <a:t>. zm.).</a:t>
            </a:r>
            <a:endParaRPr lang="pl-PL" sz="2000" b="1" dirty="0">
              <a:latin typeface="+mj-lt"/>
              <a:ea typeface="Times New Roman" panose="02020603050405020304" pitchFamily="18" charset="0"/>
            </a:endParaRPr>
          </a:p>
          <a:p>
            <a:pPr marL="180975" indent="-20638" algn="just">
              <a:lnSpc>
                <a:spcPts val="1800"/>
              </a:lnSpc>
              <a:spcAft>
                <a:spcPts val="0"/>
              </a:spcAft>
            </a:pPr>
            <a:endParaRPr lang="pl-PL" sz="2000" dirty="0">
              <a:solidFill>
                <a:srgbClr val="000000"/>
              </a:solidFill>
              <a:latin typeface="+mj-lt"/>
              <a:ea typeface="Times New Roman" panose="02020603050405020304" pitchFamily="18" charset="0"/>
            </a:endParaRPr>
          </a:p>
        </p:txBody>
      </p:sp>
    </p:spTree>
    <p:extLst>
      <p:ext uri="{BB962C8B-B14F-4D97-AF65-F5344CB8AC3E}">
        <p14:creationId xmlns:p14="http://schemas.microsoft.com/office/powerpoint/2010/main" val="41129764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Łącznik prostoliniowy 4"/>
          <p:cNvCxnSpPr/>
          <p:nvPr/>
        </p:nvCxnSpPr>
        <p:spPr>
          <a:xfrm>
            <a:off x="0" y="764704"/>
            <a:ext cx="91440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pole tekstowe 9"/>
          <p:cNvSpPr txBox="1"/>
          <p:nvPr/>
        </p:nvSpPr>
        <p:spPr>
          <a:xfrm>
            <a:off x="72008" y="116632"/>
            <a:ext cx="9036496" cy="553998"/>
          </a:xfrm>
          <a:prstGeom prst="rect">
            <a:avLst/>
          </a:prstGeom>
          <a:noFill/>
        </p:spPr>
        <p:txBody>
          <a:bodyPr wrap="square" rtlCol="0">
            <a:spAutoFit/>
          </a:bodyPr>
          <a:lstStyle/>
          <a:p>
            <a:r>
              <a:rPr lang="pl-PL" sz="3000" b="1" dirty="0"/>
              <a:t>Nowelizacja ustawy prawo łowieckie w zakresie szkód</a:t>
            </a:r>
          </a:p>
        </p:txBody>
      </p:sp>
      <p:sp>
        <p:nvSpPr>
          <p:cNvPr id="2" name="Prostokąt 1"/>
          <p:cNvSpPr/>
          <p:nvPr/>
        </p:nvSpPr>
        <p:spPr>
          <a:xfrm>
            <a:off x="0" y="980728"/>
            <a:ext cx="8748464" cy="4401205"/>
          </a:xfrm>
          <a:prstGeom prst="rect">
            <a:avLst/>
          </a:prstGeom>
        </p:spPr>
        <p:txBody>
          <a:bodyPr wrap="square">
            <a:spAutoFit/>
          </a:bodyPr>
          <a:lstStyle/>
          <a:p>
            <a:pPr marL="180975" indent="-20638" algn="just">
              <a:lnSpc>
                <a:spcPts val="1800"/>
              </a:lnSpc>
              <a:spcAft>
                <a:spcPts val="0"/>
              </a:spcAft>
            </a:pPr>
            <a:r>
              <a:rPr lang="pl-PL" sz="2000" b="1" dirty="0">
                <a:solidFill>
                  <a:srgbClr val="000000"/>
                </a:solidFill>
                <a:latin typeface="+mj-lt"/>
                <a:ea typeface="Times New Roman" panose="02020603050405020304" pitchFamily="18" charset="0"/>
              </a:rPr>
              <a:t>Art. 50b. </a:t>
            </a:r>
            <a:r>
              <a:rPr lang="pl-PL" sz="2000" dirty="0">
                <a:solidFill>
                  <a:srgbClr val="000000"/>
                </a:solidFill>
                <a:latin typeface="+mj-lt"/>
                <a:ea typeface="Times New Roman" panose="02020603050405020304" pitchFamily="18" charset="0"/>
              </a:rPr>
              <a:t>10. Uprawnienia organów podatkowych określone w ustawie, o której mowa w ust. 9, przysługują:</a:t>
            </a:r>
            <a:endParaRPr lang="pl-PL" sz="2000" dirty="0">
              <a:latin typeface="+mj-lt"/>
              <a:ea typeface="Times New Roman" panose="02020603050405020304" pitchFamily="18" charset="0"/>
            </a:endParaRPr>
          </a:p>
          <a:p>
            <a:pPr marL="180975" indent="-20638" algn="just">
              <a:lnSpc>
                <a:spcPts val="1800"/>
              </a:lnSpc>
              <a:spcAft>
                <a:spcPts val="0"/>
              </a:spcAft>
            </a:pPr>
            <a:r>
              <a:rPr lang="pl-PL" sz="2000" dirty="0">
                <a:solidFill>
                  <a:srgbClr val="000000"/>
                </a:solidFill>
                <a:latin typeface="+mj-lt"/>
                <a:ea typeface="Times New Roman" panose="02020603050405020304" pitchFamily="18" charset="0"/>
              </a:rPr>
              <a:t>1) wojewodzie;</a:t>
            </a:r>
            <a:endParaRPr lang="pl-PL" sz="2000" dirty="0">
              <a:latin typeface="+mj-lt"/>
              <a:ea typeface="Times New Roman" panose="02020603050405020304" pitchFamily="18" charset="0"/>
            </a:endParaRPr>
          </a:p>
          <a:p>
            <a:pPr marL="180975" indent="-20638" algn="just">
              <a:lnSpc>
                <a:spcPts val="1800"/>
              </a:lnSpc>
              <a:spcAft>
                <a:spcPts val="0"/>
              </a:spcAft>
            </a:pPr>
            <a:r>
              <a:rPr lang="pl-PL" sz="2000" dirty="0">
                <a:solidFill>
                  <a:srgbClr val="000000"/>
                </a:solidFill>
                <a:latin typeface="+mj-lt"/>
                <a:ea typeface="Times New Roman" panose="02020603050405020304" pitchFamily="18" charset="0"/>
              </a:rPr>
              <a:t>2) ministrowi właściwemu do spraw środowiska jako organowi odwoławczemu od decyzji wojewody.</a:t>
            </a:r>
          </a:p>
          <a:p>
            <a:pPr marL="180975" indent="-20638" algn="just">
              <a:lnSpc>
                <a:spcPts val="1800"/>
              </a:lnSpc>
              <a:spcAft>
                <a:spcPts val="0"/>
              </a:spcAft>
            </a:pPr>
            <a:endParaRPr lang="pl-PL" sz="2000" dirty="0">
              <a:latin typeface="+mj-lt"/>
              <a:ea typeface="Times New Roman" panose="02020603050405020304" pitchFamily="18" charset="0"/>
            </a:endParaRPr>
          </a:p>
          <a:p>
            <a:pPr marL="180975" indent="-20638" algn="just">
              <a:lnSpc>
                <a:spcPts val="1800"/>
              </a:lnSpc>
              <a:spcAft>
                <a:spcPts val="0"/>
              </a:spcAft>
            </a:pPr>
            <a:r>
              <a:rPr lang="pl-PL" sz="2000" b="1" dirty="0">
                <a:solidFill>
                  <a:srgbClr val="FF0000"/>
                </a:solidFill>
                <a:latin typeface="+mj-lt"/>
                <a:ea typeface="Times New Roman" panose="02020603050405020304" pitchFamily="18" charset="0"/>
              </a:rPr>
              <a:t>11. Do egzekucji składek stosuje się przepisy o postępowaniu egzekucyjnym w administracji.</a:t>
            </a:r>
          </a:p>
          <a:p>
            <a:pPr marL="180975" indent="-20638" algn="just">
              <a:lnSpc>
                <a:spcPts val="1800"/>
              </a:lnSpc>
              <a:spcAft>
                <a:spcPts val="0"/>
              </a:spcAft>
            </a:pPr>
            <a:endParaRPr lang="pl-PL" sz="2000" dirty="0">
              <a:solidFill>
                <a:srgbClr val="000000"/>
              </a:solidFill>
              <a:latin typeface="+mj-lt"/>
              <a:ea typeface="Times New Roman" panose="02020603050405020304" pitchFamily="18" charset="0"/>
            </a:endParaRPr>
          </a:p>
          <a:p>
            <a:pPr marL="180975" indent="-20638" algn="just">
              <a:lnSpc>
                <a:spcPts val="1800"/>
              </a:lnSpc>
              <a:spcAft>
                <a:spcPts val="0"/>
              </a:spcAft>
            </a:pPr>
            <a:r>
              <a:rPr lang="pl-PL" sz="2000" dirty="0">
                <a:solidFill>
                  <a:srgbClr val="000000"/>
                </a:solidFill>
                <a:latin typeface="+mj-lt"/>
                <a:ea typeface="Times New Roman" panose="02020603050405020304" pitchFamily="18" charset="0"/>
              </a:rPr>
              <a:t>12. Minister właściwy do spraw środowiska w porozumieniu z ministrem właściwym do spraw rolnictwa, po zasięgnięciu opinii Polskiego Związku Łowieckiego, określi w drodze rozporządzenia warunki oraz tryb rozłożenia na raty należności z tytułu składek, mając na względzie należyte zabezpieczenie spłaty należności rozłożonej na raty oraz sposób i terminy wnioskowania o rozłożenie należności na raty, a także terminy wpłaty należności i liczbę rat, na które może być ona rozłożona.”.</a:t>
            </a:r>
            <a:endParaRPr lang="pl-PL" sz="2000" dirty="0">
              <a:latin typeface="+mj-lt"/>
              <a:ea typeface="Times New Roman" panose="02020603050405020304" pitchFamily="18" charset="0"/>
            </a:endParaRPr>
          </a:p>
          <a:p>
            <a:pPr marL="180975" indent="-20638" algn="just">
              <a:lnSpc>
                <a:spcPts val="1800"/>
              </a:lnSpc>
              <a:spcBef>
                <a:spcPts val="600"/>
              </a:spcBef>
              <a:spcAft>
                <a:spcPts val="0"/>
              </a:spcAft>
            </a:pPr>
            <a:endParaRPr lang="pl-PL" sz="2000" b="1" dirty="0">
              <a:solidFill>
                <a:srgbClr val="000000"/>
              </a:solidFill>
              <a:latin typeface="+mj-lt"/>
              <a:ea typeface="Times New Roman" panose="02020603050405020304" pitchFamily="18" charset="0"/>
            </a:endParaRPr>
          </a:p>
          <a:p>
            <a:pPr marL="180975" indent="-20638" algn="just">
              <a:lnSpc>
                <a:spcPts val="1800"/>
              </a:lnSpc>
              <a:spcBef>
                <a:spcPts val="600"/>
              </a:spcBef>
              <a:spcAft>
                <a:spcPts val="0"/>
              </a:spcAft>
            </a:pPr>
            <a:endParaRPr lang="pl-PL" sz="2000" dirty="0">
              <a:effectLst/>
              <a:latin typeface="+mj-lt"/>
              <a:ea typeface="Times New Roman" panose="02020603050405020304" pitchFamily="18" charset="0"/>
            </a:endParaRPr>
          </a:p>
        </p:txBody>
      </p:sp>
    </p:spTree>
    <p:extLst>
      <p:ext uri="{BB962C8B-B14F-4D97-AF65-F5344CB8AC3E}">
        <p14:creationId xmlns:p14="http://schemas.microsoft.com/office/powerpoint/2010/main" val="30931575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Łącznik prostoliniowy 4"/>
          <p:cNvCxnSpPr/>
          <p:nvPr/>
        </p:nvCxnSpPr>
        <p:spPr>
          <a:xfrm>
            <a:off x="0" y="764704"/>
            <a:ext cx="91440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pole tekstowe 9"/>
          <p:cNvSpPr txBox="1"/>
          <p:nvPr/>
        </p:nvSpPr>
        <p:spPr>
          <a:xfrm>
            <a:off x="72008" y="116632"/>
            <a:ext cx="9036496" cy="553998"/>
          </a:xfrm>
          <a:prstGeom prst="rect">
            <a:avLst/>
          </a:prstGeom>
          <a:noFill/>
        </p:spPr>
        <p:txBody>
          <a:bodyPr wrap="square" rtlCol="0">
            <a:spAutoFit/>
          </a:bodyPr>
          <a:lstStyle/>
          <a:p>
            <a:r>
              <a:rPr lang="pl-PL" sz="3000" b="1" dirty="0"/>
              <a:t>Nowelizacja ustawy prawo łowieckie w zakresie szkód</a:t>
            </a:r>
          </a:p>
        </p:txBody>
      </p:sp>
      <p:sp>
        <p:nvSpPr>
          <p:cNvPr id="2" name="Prostokąt 1"/>
          <p:cNvSpPr/>
          <p:nvPr/>
        </p:nvSpPr>
        <p:spPr>
          <a:xfrm>
            <a:off x="0" y="980728"/>
            <a:ext cx="8748464" cy="4093428"/>
          </a:xfrm>
          <a:prstGeom prst="rect">
            <a:avLst/>
          </a:prstGeom>
        </p:spPr>
        <p:txBody>
          <a:bodyPr wrap="square">
            <a:spAutoFit/>
          </a:bodyPr>
          <a:lstStyle/>
          <a:p>
            <a:pPr marL="180975" indent="-20638" algn="just">
              <a:lnSpc>
                <a:spcPts val="1800"/>
              </a:lnSpc>
              <a:spcAft>
                <a:spcPts val="0"/>
              </a:spcAft>
            </a:pPr>
            <a:r>
              <a:rPr lang="pl-PL" sz="2800" b="1" dirty="0">
                <a:solidFill>
                  <a:srgbClr val="000000"/>
                </a:solidFill>
                <a:latin typeface="+mj-lt"/>
                <a:ea typeface="Times New Roman" panose="02020603050405020304" pitchFamily="18" charset="0"/>
              </a:rPr>
              <a:t>Przepisy przejściowe</a:t>
            </a:r>
            <a:endParaRPr lang="pl-PL" sz="2800" b="1" dirty="0">
              <a:latin typeface="+mj-lt"/>
              <a:ea typeface="Times New Roman" panose="02020603050405020304" pitchFamily="18" charset="0"/>
            </a:endParaRPr>
          </a:p>
          <a:p>
            <a:pPr marL="180975" indent="-20638" algn="just">
              <a:lnSpc>
                <a:spcPts val="1800"/>
              </a:lnSpc>
              <a:spcBef>
                <a:spcPts val="600"/>
              </a:spcBef>
              <a:spcAft>
                <a:spcPts val="0"/>
              </a:spcAft>
            </a:pPr>
            <a:endParaRPr lang="pl-PL" sz="2000" b="1" dirty="0">
              <a:solidFill>
                <a:srgbClr val="000000"/>
              </a:solidFill>
              <a:latin typeface="+mj-lt"/>
              <a:ea typeface="Times New Roman" panose="02020603050405020304" pitchFamily="18" charset="0"/>
            </a:endParaRPr>
          </a:p>
          <a:p>
            <a:pPr marL="180975" indent="-20638" algn="just">
              <a:lnSpc>
                <a:spcPts val="1800"/>
              </a:lnSpc>
              <a:spcBef>
                <a:spcPts val="600"/>
              </a:spcBef>
              <a:spcAft>
                <a:spcPts val="0"/>
              </a:spcAft>
            </a:pPr>
            <a:r>
              <a:rPr lang="pl-PL" sz="2000" b="1" dirty="0">
                <a:solidFill>
                  <a:srgbClr val="000000"/>
                </a:solidFill>
                <a:latin typeface="+mj-lt"/>
                <a:ea typeface="Times New Roman" panose="02020603050405020304" pitchFamily="18" charset="0"/>
              </a:rPr>
              <a:t>Art. 2.</a:t>
            </a:r>
            <a:r>
              <a:rPr lang="pl-PL" sz="2000" dirty="0">
                <a:solidFill>
                  <a:srgbClr val="000000"/>
                </a:solidFill>
                <a:latin typeface="+mj-lt"/>
                <a:ea typeface="Times New Roman" panose="02020603050405020304" pitchFamily="18" charset="0"/>
              </a:rPr>
              <a:t> </a:t>
            </a:r>
            <a:r>
              <a:rPr lang="pl-PL" sz="2000" b="1" dirty="0">
                <a:solidFill>
                  <a:srgbClr val="FF0000"/>
                </a:solidFill>
                <a:latin typeface="+mj-lt"/>
                <a:ea typeface="Times New Roman" panose="02020603050405020304" pitchFamily="18" charset="0"/>
              </a:rPr>
              <a:t>Do dnia 15 czerwca 2017 r. środki Funduszu Odszkodowawczego</a:t>
            </a:r>
            <a:r>
              <a:rPr lang="pl-PL" sz="2000" dirty="0">
                <a:solidFill>
                  <a:srgbClr val="000000"/>
                </a:solidFill>
                <a:latin typeface="+mj-lt"/>
                <a:ea typeface="Times New Roman" panose="02020603050405020304" pitchFamily="18" charset="0"/>
              </a:rPr>
              <a:t>, o którym mowa w art. 50a ustawy zmienianej w art. 1, na wypłatę odszkodowań za szkody, o których mowa w art. 46 ust. 1 ustawy zmienianej w art. 1 w brzmieniu nadanym niniejszą ustawą, wyrządzone na obszarach obwodów łowieckich, z wyjątkiem szkód wyrządzonych przez zwierzęta łowne, o których mowa w art. 46 ust. 1 ustawy zmienianej w art. 1 w brzmieniu nadanym niniejszą ustawą, objęte całoroczną ochroną, oraz na pokrycie kosztów związanych z realizacją zadań w zakresie tych szkód, </a:t>
            </a:r>
            <a:r>
              <a:rPr lang="pl-PL" sz="2000" b="1" dirty="0">
                <a:solidFill>
                  <a:srgbClr val="FF0000"/>
                </a:solidFill>
                <a:latin typeface="+mj-lt"/>
                <a:ea typeface="Times New Roman" panose="02020603050405020304" pitchFamily="18" charset="0"/>
              </a:rPr>
              <a:t>będą pochodziły z dotacji z budżetu państwa</a:t>
            </a:r>
            <a:r>
              <a:rPr lang="pl-PL" sz="2000" dirty="0">
                <a:solidFill>
                  <a:srgbClr val="FF0000"/>
                </a:solidFill>
                <a:latin typeface="+mj-lt"/>
                <a:ea typeface="Times New Roman" panose="02020603050405020304" pitchFamily="18" charset="0"/>
              </a:rPr>
              <a:t>.</a:t>
            </a:r>
          </a:p>
          <a:p>
            <a:pPr marL="180975" indent="-20638" algn="just">
              <a:lnSpc>
                <a:spcPts val="1800"/>
              </a:lnSpc>
              <a:spcBef>
                <a:spcPts val="600"/>
              </a:spcBef>
              <a:spcAft>
                <a:spcPts val="0"/>
              </a:spcAft>
            </a:pPr>
            <a:endParaRPr lang="pl-PL" sz="2000" b="1" dirty="0">
              <a:solidFill>
                <a:srgbClr val="FF0000"/>
              </a:solidFill>
              <a:latin typeface="+mj-lt"/>
              <a:ea typeface="Times New Roman" panose="02020603050405020304" pitchFamily="18" charset="0"/>
            </a:endParaRPr>
          </a:p>
          <a:p>
            <a:pPr marL="180975" indent="-20638" algn="just">
              <a:lnSpc>
                <a:spcPts val="1800"/>
              </a:lnSpc>
              <a:spcBef>
                <a:spcPts val="600"/>
              </a:spcBef>
              <a:spcAft>
                <a:spcPts val="0"/>
              </a:spcAft>
            </a:pPr>
            <a:r>
              <a:rPr lang="pl-PL" sz="2000" b="1" dirty="0">
                <a:solidFill>
                  <a:srgbClr val="000000"/>
                </a:solidFill>
                <a:latin typeface="+mj-lt"/>
                <a:ea typeface="Times New Roman" panose="02020603050405020304" pitchFamily="18" charset="0"/>
              </a:rPr>
              <a:t>Art. 3.</a:t>
            </a:r>
            <a:r>
              <a:rPr lang="pl-PL" sz="2000" dirty="0">
                <a:solidFill>
                  <a:srgbClr val="000000"/>
                </a:solidFill>
                <a:latin typeface="+mj-lt"/>
                <a:ea typeface="Times New Roman" panose="02020603050405020304" pitchFamily="18" charset="0"/>
              </a:rPr>
              <a:t> Dotychczasowe przepisy wykonawcze wydane na podstawie art. 49 ustawy zmienianej w art. 1 zachowują moc do dnia wejścia w życie nowych przepisów wykonawczych wydanych na podstawie art. 49 ustawy zmienianej w art. 1 w brzmieniu nadanym niniejszą ustawą, </a:t>
            </a:r>
            <a:r>
              <a:rPr lang="pl-PL" sz="2000" b="1" dirty="0">
                <a:solidFill>
                  <a:srgbClr val="000000"/>
                </a:solidFill>
                <a:latin typeface="+mj-lt"/>
                <a:ea typeface="Times New Roman" panose="02020603050405020304" pitchFamily="18" charset="0"/>
              </a:rPr>
              <a:t>nie dłużej jednak niż przez 6 miesięcy od dnia wejścia w życie niniejszej ustawy.</a:t>
            </a:r>
            <a:endParaRPr lang="pl-PL" sz="2000" b="1" dirty="0">
              <a:latin typeface="+mj-lt"/>
              <a:ea typeface="Times New Roman" panose="02020603050405020304" pitchFamily="18" charset="0"/>
            </a:endParaRPr>
          </a:p>
        </p:txBody>
      </p:sp>
    </p:spTree>
    <p:extLst>
      <p:ext uri="{BB962C8B-B14F-4D97-AF65-F5344CB8AC3E}">
        <p14:creationId xmlns:p14="http://schemas.microsoft.com/office/powerpoint/2010/main" val="25222524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Łącznik prostoliniowy 4"/>
          <p:cNvCxnSpPr/>
          <p:nvPr/>
        </p:nvCxnSpPr>
        <p:spPr>
          <a:xfrm>
            <a:off x="0" y="764704"/>
            <a:ext cx="91440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pole tekstowe 9"/>
          <p:cNvSpPr txBox="1"/>
          <p:nvPr/>
        </p:nvSpPr>
        <p:spPr>
          <a:xfrm>
            <a:off x="72008" y="116632"/>
            <a:ext cx="9036496" cy="553998"/>
          </a:xfrm>
          <a:prstGeom prst="rect">
            <a:avLst/>
          </a:prstGeom>
          <a:noFill/>
        </p:spPr>
        <p:txBody>
          <a:bodyPr wrap="square" rtlCol="0">
            <a:spAutoFit/>
          </a:bodyPr>
          <a:lstStyle/>
          <a:p>
            <a:r>
              <a:rPr lang="pl-PL" sz="3000" b="1" dirty="0"/>
              <a:t>Nowelizacja ustawy prawo łowieckie w zakresie szkód</a:t>
            </a:r>
          </a:p>
        </p:txBody>
      </p:sp>
      <p:sp>
        <p:nvSpPr>
          <p:cNvPr id="2" name="Prostokąt 1"/>
          <p:cNvSpPr/>
          <p:nvPr/>
        </p:nvSpPr>
        <p:spPr>
          <a:xfrm>
            <a:off x="0" y="980728"/>
            <a:ext cx="8748464" cy="3093154"/>
          </a:xfrm>
          <a:prstGeom prst="rect">
            <a:avLst/>
          </a:prstGeom>
        </p:spPr>
        <p:txBody>
          <a:bodyPr wrap="square">
            <a:spAutoFit/>
          </a:bodyPr>
          <a:lstStyle/>
          <a:p>
            <a:pPr marL="180975" indent="-20638" algn="just">
              <a:lnSpc>
                <a:spcPts val="1800"/>
              </a:lnSpc>
              <a:spcAft>
                <a:spcPts val="0"/>
              </a:spcAft>
            </a:pPr>
            <a:r>
              <a:rPr lang="pl-PL" sz="2800" b="1" dirty="0">
                <a:solidFill>
                  <a:srgbClr val="000000"/>
                </a:solidFill>
                <a:latin typeface="+mj-lt"/>
                <a:ea typeface="Times New Roman" panose="02020603050405020304" pitchFamily="18" charset="0"/>
              </a:rPr>
              <a:t>Przepisy przejściowe</a:t>
            </a:r>
            <a:endParaRPr lang="pl-PL" sz="2800" b="1" dirty="0">
              <a:latin typeface="+mj-lt"/>
              <a:ea typeface="Times New Roman" panose="02020603050405020304" pitchFamily="18" charset="0"/>
            </a:endParaRPr>
          </a:p>
          <a:p>
            <a:pPr marL="180975" indent="-20638" algn="just">
              <a:lnSpc>
                <a:spcPts val="1800"/>
              </a:lnSpc>
              <a:spcBef>
                <a:spcPts val="600"/>
              </a:spcBef>
              <a:spcAft>
                <a:spcPts val="0"/>
              </a:spcAft>
            </a:pPr>
            <a:endParaRPr lang="pl-PL" sz="2000" b="1" dirty="0">
              <a:solidFill>
                <a:srgbClr val="000000"/>
              </a:solidFill>
              <a:latin typeface="+mj-lt"/>
              <a:ea typeface="Times New Roman" panose="02020603050405020304" pitchFamily="18" charset="0"/>
            </a:endParaRPr>
          </a:p>
          <a:p>
            <a:pPr marL="180975" indent="-20638" algn="just">
              <a:lnSpc>
                <a:spcPts val="1800"/>
              </a:lnSpc>
              <a:spcBef>
                <a:spcPts val="600"/>
              </a:spcBef>
              <a:spcAft>
                <a:spcPts val="0"/>
              </a:spcAft>
            </a:pPr>
            <a:r>
              <a:rPr lang="pl-PL" sz="2000" b="1" dirty="0">
                <a:solidFill>
                  <a:srgbClr val="000000"/>
                </a:solidFill>
                <a:latin typeface="+mj-lt"/>
                <a:ea typeface="Times New Roman" panose="02020603050405020304" pitchFamily="18" charset="0"/>
              </a:rPr>
              <a:t>Art. 4.</a:t>
            </a:r>
            <a:r>
              <a:rPr lang="pl-PL" sz="2000" dirty="0">
                <a:solidFill>
                  <a:srgbClr val="000000"/>
                </a:solidFill>
                <a:latin typeface="+mj-lt"/>
                <a:ea typeface="Times New Roman" panose="02020603050405020304" pitchFamily="18" charset="0"/>
              </a:rPr>
              <a:t> </a:t>
            </a:r>
            <a:r>
              <a:rPr lang="pl-PL" sz="2000" b="1" i="1" dirty="0">
                <a:solidFill>
                  <a:srgbClr val="000000"/>
                </a:solidFill>
                <a:latin typeface="+mj-lt"/>
                <a:ea typeface="Times New Roman" panose="02020603050405020304" pitchFamily="18" charset="0"/>
              </a:rPr>
              <a:t>Do spraw z zakresu szkód wyrządzonych w uprawach i płodach rolnych przez dziki, łosie, jelenie, daniele i sarny oraz przy wykonywaniu polowania wszczętych i niezakończonych przed dniem wejścia w życie niniejszej ustawy stosuje się przepisy dotychczasowe</a:t>
            </a:r>
            <a:r>
              <a:rPr lang="pl-PL" sz="2000" dirty="0">
                <a:solidFill>
                  <a:srgbClr val="000000"/>
                </a:solidFill>
                <a:latin typeface="+mj-lt"/>
                <a:ea typeface="Times New Roman" panose="02020603050405020304" pitchFamily="18" charset="0"/>
              </a:rPr>
              <a:t>.</a:t>
            </a:r>
            <a:endParaRPr lang="pl-PL" sz="2000" dirty="0">
              <a:latin typeface="+mj-lt"/>
              <a:ea typeface="Times New Roman" panose="02020603050405020304" pitchFamily="18" charset="0"/>
            </a:endParaRPr>
          </a:p>
          <a:p>
            <a:pPr marL="180975" indent="-20638" algn="just">
              <a:lnSpc>
                <a:spcPts val="1800"/>
              </a:lnSpc>
              <a:spcAft>
                <a:spcPts val="0"/>
              </a:spcAft>
            </a:pPr>
            <a:endParaRPr lang="pl-PL" sz="2000" b="1" dirty="0">
              <a:solidFill>
                <a:srgbClr val="000000"/>
              </a:solidFill>
              <a:latin typeface="+mj-lt"/>
              <a:ea typeface="Times New Roman" panose="02020603050405020304" pitchFamily="18" charset="0"/>
            </a:endParaRPr>
          </a:p>
          <a:p>
            <a:pPr marL="180975" indent="-20638" algn="just">
              <a:lnSpc>
                <a:spcPts val="1800"/>
              </a:lnSpc>
              <a:spcAft>
                <a:spcPts val="0"/>
              </a:spcAft>
            </a:pPr>
            <a:r>
              <a:rPr lang="pl-PL" sz="2000" b="1" dirty="0">
                <a:solidFill>
                  <a:srgbClr val="000000"/>
                </a:solidFill>
                <a:latin typeface="+mj-lt"/>
                <a:ea typeface="Times New Roman" panose="02020603050405020304" pitchFamily="18" charset="0"/>
              </a:rPr>
              <a:t>Art. 5.</a:t>
            </a:r>
            <a:r>
              <a:rPr lang="pl-PL" sz="2000" dirty="0">
                <a:solidFill>
                  <a:srgbClr val="000000"/>
                </a:solidFill>
                <a:latin typeface="+mj-lt"/>
                <a:ea typeface="Times New Roman" panose="02020603050405020304" pitchFamily="18" charset="0"/>
              </a:rPr>
              <a:t> Ustawa wchodzi w życie z dniem 1 stycznia 2017 r., z wyjątkiem art. 1 pkt 2 w zakresie art. 46b ust. 4 w zakresie dotyczącym wpisu na listę rzeczoznawców prowadzoną przez izbę rolniczą oraz art. 1 pkt 2 w zakresie art. 46b ust. 5–9, które wchodzą w życie po upływie 14 dnia od dnia ogłoszenia.</a:t>
            </a:r>
            <a:endParaRPr lang="pl-PL" sz="2000" dirty="0">
              <a:latin typeface="+mj-lt"/>
              <a:ea typeface="Times New Roman" panose="02020603050405020304" pitchFamily="18" charset="0"/>
            </a:endParaRPr>
          </a:p>
          <a:p>
            <a:pPr marL="180975" indent="-20638" algn="just">
              <a:lnSpc>
                <a:spcPts val="1800"/>
              </a:lnSpc>
              <a:spcBef>
                <a:spcPts val="600"/>
              </a:spcBef>
              <a:spcAft>
                <a:spcPts val="0"/>
              </a:spcAft>
            </a:pPr>
            <a:endParaRPr lang="pl-PL" sz="2000" dirty="0">
              <a:effectLst/>
              <a:latin typeface="+mj-lt"/>
              <a:ea typeface="Times New Roman" panose="02020603050405020304" pitchFamily="18" charset="0"/>
            </a:endParaRPr>
          </a:p>
        </p:txBody>
      </p:sp>
    </p:spTree>
    <p:extLst>
      <p:ext uri="{BB962C8B-B14F-4D97-AF65-F5344CB8AC3E}">
        <p14:creationId xmlns:p14="http://schemas.microsoft.com/office/powerpoint/2010/main" val="10959675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Łącznik prostoliniowy 4"/>
          <p:cNvCxnSpPr/>
          <p:nvPr/>
        </p:nvCxnSpPr>
        <p:spPr>
          <a:xfrm>
            <a:off x="0" y="764704"/>
            <a:ext cx="91440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pole tekstowe 9"/>
          <p:cNvSpPr txBox="1"/>
          <p:nvPr/>
        </p:nvSpPr>
        <p:spPr>
          <a:xfrm>
            <a:off x="72008" y="116632"/>
            <a:ext cx="9036496" cy="553998"/>
          </a:xfrm>
          <a:prstGeom prst="rect">
            <a:avLst/>
          </a:prstGeom>
          <a:noFill/>
        </p:spPr>
        <p:txBody>
          <a:bodyPr wrap="square" rtlCol="0">
            <a:spAutoFit/>
          </a:bodyPr>
          <a:lstStyle/>
          <a:p>
            <a:r>
              <a:rPr lang="pl-PL" sz="3000" b="1" dirty="0"/>
              <a:t>Nowelizacja ustawy prawo łowieckie w zakresie szkód</a:t>
            </a:r>
          </a:p>
        </p:txBody>
      </p:sp>
      <p:sp>
        <p:nvSpPr>
          <p:cNvPr id="2" name="Prostokąt 1"/>
          <p:cNvSpPr/>
          <p:nvPr/>
        </p:nvSpPr>
        <p:spPr>
          <a:xfrm>
            <a:off x="72008" y="908721"/>
            <a:ext cx="8892480" cy="4478149"/>
          </a:xfrm>
          <a:prstGeom prst="rect">
            <a:avLst/>
          </a:prstGeom>
        </p:spPr>
        <p:txBody>
          <a:bodyPr wrap="square">
            <a:spAutoFit/>
          </a:bodyPr>
          <a:lstStyle/>
          <a:p>
            <a:pPr marL="180975" indent="-20638" algn="just">
              <a:lnSpc>
                <a:spcPts val="1800"/>
              </a:lnSpc>
              <a:spcAft>
                <a:spcPts val="0"/>
              </a:spcAft>
            </a:pPr>
            <a:r>
              <a:rPr lang="pl-PL" b="1" dirty="0">
                <a:solidFill>
                  <a:srgbClr val="000000"/>
                </a:solidFill>
                <a:ea typeface="Times New Roman" panose="02020603050405020304" pitchFamily="18" charset="0"/>
              </a:rPr>
              <a:t>Przepisy wykonawcze:</a:t>
            </a:r>
          </a:p>
          <a:p>
            <a:pPr marL="180975" indent="-20638" algn="just">
              <a:lnSpc>
                <a:spcPts val="1800"/>
              </a:lnSpc>
              <a:spcAft>
                <a:spcPts val="0"/>
              </a:spcAft>
            </a:pPr>
            <a:endParaRPr lang="pl-PL" dirty="0">
              <a:solidFill>
                <a:srgbClr val="000000"/>
              </a:solidFill>
              <a:ea typeface="Times New Roman" panose="02020603050405020304" pitchFamily="18" charset="0"/>
            </a:endParaRPr>
          </a:p>
          <a:p>
            <a:pPr marL="180975" indent="-20638" algn="just">
              <a:lnSpc>
                <a:spcPts val="1800"/>
              </a:lnSpc>
              <a:spcAft>
                <a:spcPts val="0"/>
              </a:spcAft>
            </a:pPr>
            <a:r>
              <a:rPr lang="pl-PL" b="1" dirty="0">
                <a:solidFill>
                  <a:srgbClr val="000000"/>
                </a:solidFill>
                <a:ea typeface="Times New Roman" panose="02020603050405020304" pitchFamily="18" charset="0"/>
              </a:rPr>
              <a:t>A) </a:t>
            </a:r>
            <a:r>
              <a:rPr lang="pl-PL" dirty="0">
                <a:solidFill>
                  <a:srgbClr val="000000"/>
                </a:solidFill>
                <a:ea typeface="Times New Roman" panose="02020603050405020304" pitchFamily="18" charset="0"/>
              </a:rPr>
              <a:t>Minister właściwy do spraw środowiska w porozumieniu z ministrem właściwym do spraw rolnictwa określi, w drodze rozporządzenia:</a:t>
            </a:r>
            <a:endParaRPr lang="pl-PL" dirty="0">
              <a:ea typeface="Times New Roman" panose="02020603050405020304" pitchFamily="18" charset="0"/>
            </a:endParaRPr>
          </a:p>
          <a:p>
            <a:pPr marL="503237" indent="-342900" algn="just">
              <a:lnSpc>
                <a:spcPts val="1800"/>
              </a:lnSpc>
              <a:spcAft>
                <a:spcPts val="0"/>
              </a:spcAft>
              <a:buAutoNum type="arabicParenR"/>
            </a:pPr>
            <a:r>
              <a:rPr lang="pl-PL" dirty="0">
                <a:solidFill>
                  <a:srgbClr val="000000"/>
                </a:solidFill>
                <a:ea typeface="Times New Roman" panose="02020603050405020304" pitchFamily="18" charset="0"/>
              </a:rPr>
              <a:t>sposób prowadzenia przez izby rolnicze list rzeczoznawców</a:t>
            </a:r>
          </a:p>
          <a:p>
            <a:pPr marL="503237" indent="-342900" algn="just">
              <a:lnSpc>
                <a:spcPts val="1800"/>
              </a:lnSpc>
              <a:spcAft>
                <a:spcPts val="0"/>
              </a:spcAft>
              <a:buAutoNum type="arabicParenR"/>
            </a:pPr>
            <a:r>
              <a:rPr lang="pl-PL" dirty="0">
                <a:solidFill>
                  <a:srgbClr val="000000"/>
                </a:solidFill>
                <a:ea typeface="Times New Roman" panose="02020603050405020304" pitchFamily="18" charset="0"/>
              </a:rPr>
              <a:t>sposób sprawdzania spełnienia wymogów, przez osoby ubiegające się o wpis na listę rzeczoznawców</a:t>
            </a:r>
            <a:endParaRPr lang="pl-PL" dirty="0">
              <a:ea typeface="Times New Roman" panose="02020603050405020304" pitchFamily="18" charset="0"/>
            </a:endParaRPr>
          </a:p>
          <a:p>
            <a:pPr marL="180975" indent="-20638" algn="just">
              <a:lnSpc>
                <a:spcPts val="1800"/>
              </a:lnSpc>
              <a:spcAft>
                <a:spcPts val="0"/>
              </a:spcAft>
            </a:pPr>
            <a:r>
              <a:rPr lang="pl-PL" dirty="0">
                <a:solidFill>
                  <a:srgbClr val="000000"/>
                </a:solidFill>
                <a:ea typeface="Times New Roman" panose="02020603050405020304" pitchFamily="18" charset="0"/>
              </a:rPr>
              <a:t>– mając na uwadze potrzebę zapewnienia jawności i powszechnego dostępu do listy rzeczoznawców, a także sprawnej procedury oraz prawidłowego i rzetelnego sporządzania opinii przez rzeczoznawców.</a:t>
            </a:r>
          </a:p>
          <a:p>
            <a:pPr marL="180975" indent="-20638" algn="just">
              <a:lnSpc>
                <a:spcPts val="1800"/>
              </a:lnSpc>
              <a:spcAft>
                <a:spcPts val="0"/>
              </a:spcAft>
            </a:pPr>
            <a:r>
              <a:rPr lang="pl-PL" dirty="0">
                <a:solidFill>
                  <a:srgbClr val="000000"/>
                </a:solidFill>
                <a:ea typeface="Times New Roman" panose="02020603050405020304" pitchFamily="18" charset="0"/>
              </a:rPr>
              <a:t>W rozporządzeniu może być określony wykaz dokumentów potwierdzających spełnianie wymogów</a:t>
            </a:r>
          </a:p>
          <a:p>
            <a:pPr marL="180975" indent="-20638" algn="just">
              <a:lnSpc>
                <a:spcPts val="1800"/>
              </a:lnSpc>
              <a:spcAft>
                <a:spcPts val="0"/>
              </a:spcAft>
            </a:pPr>
            <a:endParaRPr lang="pl-PL" b="1" dirty="0">
              <a:solidFill>
                <a:srgbClr val="000000"/>
              </a:solidFill>
              <a:ea typeface="Times New Roman" panose="02020603050405020304" pitchFamily="18" charset="0"/>
            </a:endParaRPr>
          </a:p>
          <a:p>
            <a:pPr marL="180975" indent="-20638" algn="just">
              <a:lnSpc>
                <a:spcPts val="1800"/>
              </a:lnSpc>
              <a:spcAft>
                <a:spcPts val="0"/>
              </a:spcAft>
            </a:pPr>
            <a:r>
              <a:rPr lang="pl-PL" b="1" dirty="0">
                <a:solidFill>
                  <a:srgbClr val="000000"/>
                </a:solidFill>
                <a:ea typeface="Times New Roman" panose="02020603050405020304" pitchFamily="18" charset="0"/>
              </a:rPr>
              <a:t>B) </a:t>
            </a:r>
            <a:r>
              <a:rPr lang="pl-PL" dirty="0">
                <a:solidFill>
                  <a:srgbClr val="000000"/>
                </a:solidFill>
                <a:ea typeface="Times New Roman" panose="02020603050405020304" pitchFamily="18" charset="0"/>
              </a:rPr>
              <a:t>Minister właściwy do spraw środowiska w porozumieniu z ministrem właściwym do spraw rolnictwa określi, w drodze rozporządzenia, maksymalną wysokość zwrotu kosztów za sporządzenie opinii przez rzeczoznawcę wpisanego na listę rzeczoznawców oraz sposób ich wypłaty, mając na względzie czas pracy niezbędny do dokonania oszacowania szkody oraz wysokość potencjalnych wydatków poniesionych przez rzeczoznawcę w związku z zakresem wykonanej przez niego pracy oraz zapewnienie sprawnego wypłacania zwrotu kosztów</a:t>
            </a:r>
            <a:endParaRPr lang="pl-PL" b="1" dirty="0">
              <a:solidFill>
                <a:srgbClr val="000000"/>
              </a:solidFill>
              <a:ea typeface="Times New Roman" panose="02020603050405020304" pitchFamily="18" charset="0"/>
            </a:endParaRPr>
          </a:p>
        </p:txBody>
      </p:sp>
    </p:spTree>
    <p:extLst>
      <p:ext uri="{BB962C8B-B14F-4D97-AF65-F5344CB8AC3E}">
        <p14:creationId xmlns:p14="http://schemas.microsoft.com/office/powerpoint/2010/main" val="3892118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b="1" dirty="0"/>
              <a:t>Zmiany w ustawie Prawo łowieckie – szkody </a:t>
            </a:r>
          </a:p>
        </p:txBody>
      </p:sp>
      <p:sp>
        <p:nvSpPr>
          <p:cNvPr id="4" name="Podtytuł 3"/>
          <p:cNvSpPr>
            <a:spLocks noGrp="1"/>
          </p:cNvSpPr>
          <p:nvPr>
            <p:ph type="subTitle" idx="1"/>
          </p:nvPr>
        </p:nvSpPr>
        <p:spPr/>
        <p:txBody>
          <a:bodyPr/>
          <a:lstStyle/>
          <a:p>
            <a:endParaRPr lang="pl-PL"/>
          </a:p>
        </p:txBody>
      </p:sp>
    </p:spTree>
    <p:extLst>
      <p:ext uri="{BB962C8B-B14F-4D97-AF65-F5344CB8AC3E}">
        <p14:creationId xmlns:p14="http://schemas.microsoft.com/office/powerpoint/2010/main" val="42763299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Łącznik prostoliniowy 4"/>
          <p:cNvCxnSpPr/>
          <p:nvPr/>
        </p:nvCxnSpPr>
        <p:spPr>
          <a:xfrm>
            <a:off x="0" y="764704"/>
            <a:ext cx="91440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pole tekstowe 9"/>
          <p:cNvSpPr txBox="1"/>
          <p:nvPr/>
        </p:nvSpPr>
        <p:spPr>
          <a:xfrm>
            <a:off x="72008" y="116632"/>
            <a:ext cx="9036496" cy="553998"/>
          </a:xfrm>
          <a:prstGeom prst="rect">
            <a:avLst/>
          </a:prstGeom>
          <a:noFill/>
        </p:spPr>
        <p:txBody>
          <a:bodyPr wrap="square" rtlCol="0">
            <a:spAutoFit/>
          </a:bodyPr>
          <a:lstStyle/>
          <a:p>
            <a:r>
              <a:rPr lang="pl-PL" sz="3000" b="1" dirty="0"/>
              <a:t>Nowelizacja ustawy prawo łowieckie w zakresie szkód</a:t>
            </a:r>
          </a:p>
        </p:txBody>
      </p:sp>
      <p:sp>
        <p:nvSpPr>
          <p:cNvPr id="2" name="Prostokąt 1"/>
          <p:cNvSpPr/>
          <p:nvPr/>
        </p:nvSpPr>
        <p:spPr>
          <a:xfrm>
            <a:off x="72008" y="908721"/>
            <a:ext cx="8892480" cy="5170646"/>
          </a:xfrm>
          <a:prstGeom prst="rect">
            <a:avLst/>
          </a:prstGeom>
        </p:spPr>
        <p:txBody>
          <a:bodyPr wrap="square">
            <a:spAutoFit/>
          </a:bodyPr>
          <a:lstStyle/>
          <a:p>
            <a:pPr marL="180975" indent="-20638" algn="just">
              <a:lnSpc>
                <a:spcPts val="1800"/>
              </a:lnSpc>
              <a:spcAft>
                <a:spcPts val="0"/>
              </a:spcAft>
            </a:pPr>
            <a:r>
              <a:rPr lang="pl-PL" b="1" dirty="0">
                <a:solidFill>
                  <a:srgbClr val="000000"/>
                </a:solidFill>
                <a:ea typeface="Times New Roman" panose="02020603050405020304" pitchFamily="18" charset="0"/>
              </a:rPr>
              <a:t>Przepisy wykonawcze:</a:t>
            </a:r>
          </a:p>
          <a:p>
            <a:pPr marL="180975" indent="-20638" algn="just">
              <a:lnSpc>
                <a:spcPts val="1800"/>
              </a:lnSpc>
              <a:spcAft>
                <a:spcPts val="0"/>
              </a:spcAft>
            </a:pPr>
            <a:endParaRPr lang="pl-PL" dirty="0">
              <a:solidFill>
                <a:srgbClr val="000000"/>
              </a:solidFill>
              <a:ea typeface="Times New Roman" panose="02020603050405020304" pitchFamily="18" charset="0"/>
            </a:endParaRPr>
          </a:p>
          <a:p>
            <a:pPr marL="180975" indent="-20638" algn="just">
              <a:lnSpc>
                <a:spcPts val="1800"/>
              </a:lnSpc>
              <a:spcAft>
                <a:spcPts val="0"/>
              </a:spcAft>
            </a:pPr>
            <a:r>
              <a:rPr lang="pl-PL" b="1" dirty="0">
                <a:solidFill>
                  <a:srgbClr val="000000"/>
                </a:solidFill>
                <a:ea typeface="Times New Roman" panose="02020603050405020304" pitchFamily="18" charset="0"/>
              </a:rPr>
              <a:t>C) </a:t>
            </a:r>
            <a:r>
              <a:rPr lang="pl-PL" dirty="0">
                <a:solidFill>
                  <a:srgbClr val="000000"/>
                </a:solidFill>
                <a:ea typeface="Times New Roman" panose="02020603050405020304" pitchFamily="18" charset="0"/>
              </a:rPr>
              <a:t>Minister właściwy do spraw środowiska, w porozumieniu z ministrem właściwym do spraw rolnictwa, określi  w drodze rozporządzenia:</a:t>
            </a:r>
            <a:endParaRPr lang="pl-PL" dirty="0">
              <a:ea typeface="Times New Roman" panose="02020603050405020304" pitchFamily="18" charset="0"/>
            </a:endParaRPr>
          </a:p>
          <a:p>
            <a:pPr marL="180975" indent="-20638" algn="just">
              <a:lnSpc>
                <a:spcPts val="1800"/>
              </a:lnSpc>
              <a:spcAft>
                <a:spcPts val="0"/>
              </a:spcAft>
            </a:pPr>
            <a:r>
              <a:rPr lang="pl-PL" dirty="0">
                <a:solidFill>
                  <a:srgbClr val="000000"/>
                </a:solidFill>
                <a:ea typeface="Times New Roman" panose="02020603050405020304" pitchFamily="18" charset="0"/>
              </a:rPr>
              <a:t>1)  sposób i terminy zgłaszania szkód</a:t>
            </a:r>
          </a:p>
          <a:p>
            <a:pPr marL="180975" indent="-20638" algn="just">
              <a:lnSpc>
                <a:spcPts val="1800"/>
              </a:lnSpc>
              <a:spcAft>
                <a:spcPts val="0"/>
              </a:spcAft>
            </a:pPr>
            <a:r>
              <a:rPr lang="pl-PL" dirty="0">
                <a:solidFill>
                  <a:srgbClr val="000000"/>
                </a:solidFill>
                <a:ea typeface="Times New Roman" panose="02020603050405020304" pitchFamily="18" charset="0"/>
              </a:rPr>
              <a:t>2) szczegółowy sposób dokonywania oględzin i szacowania szkód</a:t>
            </a:r>
          </a:p>
          <a:p>
            <a:pPr marL="180975" indent="-20638" algn="just">
              <a:lnSpc>
                <a:spcPts val="1800"/>
              </a:lnSpc>
              <a:spcAft>
                <a:spcPts val="0"/>
              </a:spcAft>
            </a:pPr>
            <a:r>
              <a:rPr lang="pl-PL" dirty="0">
                <a:solidFill>
                  <a:srgbClr val="000000"/>
                </a:solidFill>
                <a:ea typeface="Times New Roman" panose="02020603050405020304" pitchFamily="18" charset="0"/>
              </a:rPr>
              <a:t>3) szczegółowy sposób ustalania i wypłaty odszkodowania za szkody</a:t>
            </a:r>
            <a:endParaRPr lang="pl-PL" dirty="0">
              <a:ea typeface="Times New Roman" panose="02020603050405020304" pitchFamily="18" charset="0"/>
            </a:endParaRPr>
          </a:p>
          <a:p>
            <a:pPr marL="180975" indent="-20638" algn="just">
              <a:lnSpc>
                <a:spcPts val="1800"/>
              </a:lnSpc>
              <a:spcAft>
                <a:spcPts val="0"/>
              </a:spcAft>
            </a:pPr>
            <a:r>
              <a:rPr lang="pl-PL" dirty="0">
                <a:solidFill>
                  <a:srgbClr val="000000"/>
                </a:solidFill>
                <a:ea typeface="Times New Roman" panose="02020603050405020304" pitchFamily="18" charset="0"/>
              </a:rPr>
              <a:t>4)  wzór protokołu</a:t>
            </a:r>
          </a:p>
          <a:p>
            <a:pPr marL="180975" indent="-20638" algn="just">
              <a:lnSpc>
                <a:spcPts val="1800"/>
              </a:lnSpc>
              <a:spcAft>
                <a:spcPts val="0"/>
              </a:spcAft>
            </a:pPr>
            <a:r>
              <a:rPr lang="pl-PL" dirty="0">
                <a:solidFill>
                  <a:srgbClr val="000000"/>
                </a:solidFill>
                <a:ea typeface="Times New Roman" panose="02020603050405020304" pitchFamily="18" charset="0"/>
              </a:rPr>
              <a:t>– mając na względzie specyfikę poszczególnych upraw rolnych oraz konieczność uwzględnienia w szacowaniu szkody obszaru uszkodzonej uprawy, a także strat ilościowych i jakościowych powstałych w wyniku uszkodzenia lub zniszczenia uprawy lub płodów rolnych, oraz kierując się potrzebą  zapewnienia jednolitego sposobu szacowania szkód na terenie całego kraju.</a:t>
            </a:r>
            <a:endParaRPr lang="pl-PL" dirty="0">
              <a:ea typeface="Times New Roman" panose="02020603050405020304" pitchFamily="18" charset="0"/>
            </a:endParaRPr>
          </a:p>
          <a:p>
            <a:pPr marL="180975" indent="-20638" algn="just">
              <a:lnSpc>
                <a:spcPts val="1800"/>
              </a:lnSpc>
              <a:spcAft>
                <a:spcPts val="0"/>
              </a:spcAft>
            </a:pPr>
            <a:r>
              <a:rPr lang="pl-PL" dirty="0">
                <a:solidFill>
                  <a:srgbClr val="000000"/>
                </a:solidFill>
                <a:ea typeface="Times New Roman" panose="02020603050405020304" pitchFamily="18" charset="0"/>
              </a:rPr>
              <a:t>W rozporządzeniu, może być określony szczegółowy tryb postępowania w sprawie oględzin i oszacowania szkód oraz ustalenia wysokości odszkodowania za te szkody, w tym sposób powiadamiania o terminach dokonania oględzin i szacowania szkód.</a:t>
            </a:r>
          </a:p>
          <a:p>
            <a:pPr marL="180975" indent="-20638" algn="just">
              <a:lnSpc>
                <a:spcPts val="1800"/>
              </a:lnSpc>
              <a:spcAft>
                <a:spcPts val="0"/>
              </a:spcAft>
            </a:pPr>
            <a:endParaRPr lang="pl-PL" b="1" dirty="0">
              <a:solidFill>
                <a:srgbClr val="000000"/>
              </a:solidFill>
              <a:ea typeface="Times New Roman" panose="02020603050405020304" pitchFamily="18" charset="0"/>
            </a:endParaRPr>
          </a:p>
          <a:p>
            <a:pPr marL="180975" indent="-20638" algn="just">
              <a:lnSpc>
                <a:spcPts val="1800"/>
              </a:lnSpc>
            </a:pPr>
            <a:r>
              <a:rPr lang="pl-PL" b="1" dirty="0">
                <a:solidFill>
                  <a:srgbClr val="000000"/>
                </a:solidFill>
                <a:ea typeface="Times New Roman" panose="02020603050405020304" pitchFamily="18" charset="0"/>
              </a:rPr>
              <a:t>D) </a:t>
            </a:r>
            <a:r>
              <a:rPr lang="pl-PL" dirty="0">
                <a:solidFill>
                  <a:srgbClr val="000000"/>
                </a:solidFill>
                <a:ea typeface="Times New Roman" panose="02020603050405020304" pitchFamily="18" charset="0"/>
              </a:rPr>
              <a:t>Minister właściwy do spraw środowiska w porozumieniu z ministrem właściwym do spraw finansów publicznych określi, w drodze rozporządzenia, szczegółowe zasady gospodarki finansowej Funduszu oraz tryb i terminy sporządzania jego planu i sprawozdania finansowego, uwzględniając racjonalne gospodarowanie środkami tego Funduszu.</a:t>
            </a:r>
            <a:endParaRPr lang="pl-PL" dirty="0">
              <a:ea typeface="Times New Roman" panose="02020603050405020304" pitchFamily="18" charset="0"/>
            </a:endParaRPr>
          </a:p>
          <a:p>
            <a:pPr marL="180975" indent="-20638" algn="just">
              <a:lnSpc>
                <a:spcPts val="1800"/>
              </a:lnSpc>
              <a:spcAft>
                <a:spcPts val="0"/>
              </a:spcAft>
            </a:pPr>
            <a:endParaRPr lang="pl-PL" b="1" dirty="0">
              <a:ea typeface="Times New Roman" panose="02020603050405020304" pitchFamily="18" charset="0"/>
            </a:endParaRPr>
          </a:p>
        </p:txBody>
      </p:sp>
    </p:spTree>
    <p:extLst>
      <p:ext uri="{BB962C8B-B14F-4D97-AF65-F5344CB8AC3E}">
        <p14:creationId xmlns:p14="http://schemas.microsoft.com/office/powerpoint/2010/main" val="26098081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Łącznik prostoliniowy 4"/>
          <p:cNvCxnSpPr/>
          <p:nvPr/>
        </p:nvCxnSpPr>
        <p:spPr>
          <a:xfrm>
            <a:off x="0" y="764704"/>
            <a:ext cx="91440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pole tekstowe 9"/>
          <p:cNvSpPr txBox="1"/>
          <p:nvPr/>
        </p:nvSpPr>
        <p:spPr>
          <a:xfrm>
            <a:off x="72008" y="116632"/>
            <a:ext cx="9036496" cy="553998"/>
          </a:xfrm>
          <a:prstGeom prst="rect">
            <a:avLst/>
          </a:prstGeom>
          <a:noFill/>
        </p:spPr>
        <p:txBody>
          <a:bodyPr wrap="square" rtlCol="0">
            <a:spAutoFit/>
          </a:bodyPr>
          <a:lstStyle/>
          <a:p>
            <a:r>
              <a:rPr lang="pl-PL" sz="3000" b="1" dirty="0"/>
              <a:t>Nowelizacja ustawy prawo łowieckie w zakresie szkód</a:t>
            </a:r>
          </a:p>
        </p:txBody>
      </p:sp>
      <p:sp>
        <p:nvSpPr>
          <p:cNvPr id="2" name="Prostokąt 1"/>
          <p:cNvSpPr/>
          <p:nvPr/>
        </p:nvSpPr>
        <p:spPr>
          <a:xfrm>
            <a:off x="72008" y="908721"/>
            <a:ext cx="8892480" cy="2169825"/>
          </a:xfrm>
          <a:prstGeom prst="rect">
            <a:avLst/>
          </a:prstGeom>
        </p:spPr>
        <p:txBody>
          <a:bodyPr wrap="square">
            <a:spAutoFit/>
          </a:bodyPr>
          <a:lstStyle/>
          <a:p>
            <a:pPr marL="180975" indent="-20638" algn="just">
              <a:lnSpc>
                <a:spcPts val="1800"/>
              </a:lnSpc>
              <a:spcAft>
                <a:spcPts val="0"/>
              </a:spcAft>
            </a:pPr>
            <a:r>
              <a:rPr lang="pl-PL" b="1" dirty="0">
                <a:solidFill>
                  <a:srgbClr val="000000"/>
                </a:solidFill>
                <a:ea typeface="Times New Roman" panose="02020603050405020304" pitchFamily="18" charset="0"/>
              </a:rPr>
              <a:t>Przepisy wykonawcze:</a:t>
            </a:r>
          </a:p>
          <a:p>
            <a:pPr marL="180975" indent="-20638" algn="just">
              <a:lnSpc>
                <a:spcPts val="1800"/>
              </a:lnSpc>
              <a:spcAft>
                <a:spcPts val="0"/>
              </a:spcAft>
            </a:pPr>
            <a:endParaRPr lang="pl-PL" dirty="0">
              <a:solidFill>
                <a:srgbClr val="000000"/>
              </a:solidFill>
              <a:ea typeface="Times New Roman" panose="02020603050405020304" pitchFamily="18" charset="0"/>
            </a:endParaRPr>
          </a:p>
          <a:p>
            <a:pPr marL="180975" indent="-20638" algn="just">
              <a:lnSpc>
                <a:spcPts val="1800"/>
              </a:lnSpc>
              <a:spcAft>
                <a:spcPts val="0"/>
              </a:spcAft>
            </a:pPr>
            <a:r>
              <a:rPr lang="pl-PL" b="1" dirty="0">
                <a:solidFill>
                  <a:srgbClr val="000000"/>
                </a:solidFill>
                <a:ea typeface="Times New Roman" panose="02020603050405020304" pitchFamily="18" charset="0"/>
              </a:rPr>
              <a:t>E) </a:t>
            </a:r>
            <a:r>
              <a:rPr lang="pl-PL" dirty="0">
                <a:solidFill>
                  <a:srgbClr val="000000"/>
                </a:solidFill>
                <a:ea typeface="Times New Roman" panose="02020603050405020304" pitchFamily="18" charset="0"/>
              </a:rPr>
              <a:t>Minister właściwy do spraw środowiska w porozumieniu z ministrem właściwym do spraw rolnictwa, po zasięgnięciu opinii Polskiego Związku Łowieckiego, określi w drodze rozporządzenia warunki oraz tryb rozłożenia na raty należności z tytułu składek, mając na względzie należyte zabezpieczenie spłaty należności rozłożonej na raty oraz sposób i terminy wnioskowania o rozłożenie należności na raty, a także terminy wpłaty należności i liczbę rat, na które może być ona rozłożona</a:t>
            </a:r>
            <a:endParaRPr lang="pl-PL" dirty="0">
              <a:ea typeface="Times New Roman" panose="02020603050405020304" pitchFamily="18" charset="0"/>
            </a:endParaRPr>
          </a:p>
          <a:p>
            <a:pPr marL="180975" indent="-20638" algn="just">
              <a:lnSpc>
                <a:spcPts val="1800"/>
              </a:lnSpc>
              <a:spcAft>
                <a:spcPts val="0"/>
              </a:spcAft>
            </a:pPr>
            <a:endParaRPr lang="pl-PL" b="1" dirty="0">
              <a:ea typeface="Times New Roman" panose="02020603050405020304" pitchFamily="18" charset="0"/>
            </a:endParaRPr>
          </a:p>
        </p:txBody>
      </p:sp>
    </p:spTree>
    <p:extLst>
      <p:ext uri="{BB962C8B-B14F-4D97-AF65-F5344CB8AC3E}">
        <p14:creationId xmlns:p14="http://schemas.microsoft.com/office/powerpoint/2010/main" val="41455932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99118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0671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Łącznik prostoliniowy 4"/>
          <p:cNvCxnSpPr/>
          <p:nvPr/>
        </p:nvCxnSpPr>
        <p:spPr>
          <a:xfrm>
            <a:off x="0" y="764704"/>
            <a:ext cx="91440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pole tekstowe 9"/>
          <p:cNvSpPr txBox="1"/>
          <p:nvPr/>
        </p:nvSpPr>
        <p:spPr>
          <a:xfrm>
            <a:off x="72008" y="116632"/>
            <a:ext cx="9036496" cy="553998"/>
          </a:xfrm>
          <a:prstGeom prst="rect">
            <a:avLst/>
          </a:prstGeom>
          <a:noFill/>
        </p:spPr>
        <p:txBody>
          <a:bodyPr wrap="square" rtlCol="0">
            <a:spAutoFit/>
          </a:bodyPr>
          <a:lstStyle/>
          <a:p>
            <a:r>
              <a:rPr lang="pl-PL" sz="3000" b="1" dirty="0"/>
              <a:t>Nowelizacja ustawy prawo łowieckie w zakresie szkód</a:t>
            </a:r>
          </a:p>
        </p:txBody>
      </p:sp>
      <p:sp>
        <p:nvSpPr>
          <p:cNvPr id="6" name="Podtytuł 2"/>
          <p:cNvSpPr>
            <a:spLocks noGrp="1"/>
          </p:cNvSpPr>
          <p:nvPr>
            <p:ph type="subTitle" idx="1"/>
          </p:nvPr>
        </p:nvSpPr>
        <p:spPr>
          <a:xfrm>
            <a:off x="179512" y="980728"/>
            <a:ext cx="8928992" cy="1752600"/>
          </a:xfrm>
        </p:spPr>
        <p:txBody>
          <a:bodyPr>
            <a:normAutofit fontScale="25000" lnSpcReduction="20000"/>
          </a:bodyPr>
          <a:lstStyle/>
          <a:p>
            <a:pPr algn="l"/>
            <a:r>
              <a:rPr lang="pl-PL" sz="9600" b="1" dirty="0">
                <a:solidFill>
                  <a:srgbClr val="FF0000"/>
                </a:solidFill>
              </a:rPr>
              <a:t>Ustawa z dnia 22 czerwca 2016 r. o zmianie ustawy – Prawo łowieckie – podpisana przez Prezydenta RP w dniu 11 lipca 2016 roku.</a:t>
            </a:r>
          </a:p>
          <a:p>
            <a:pPr algn="l"/>
            <a:endParaRPr lang="pl-PL" sz="9600" b="1" dirty="0">
              <a:solidFill>
                <a:schemeClr val="tx1"/>
              </a:solidFill>
            </a:endParaRPr>
          </a:p>
          <a:p>
            <a:pPr marL="249238" indent="-249238" algn="l">
              <a:buFont typeface="Arial" panose="020B0604020202020204" pitchFamily="34" charset="0"/>
              <a:buChar char="•"/>
            </a:pPr>
            <a:r>
              <a:rPr lang="pl-PL" sz="8000" b="1" dirty="0">
                <a:solidFill>
                  <a:schemeClr val="tx1"/>
                </a:solidFill>
              </a:rPr>
              <a:t>Ustawa wprowadza nowe zasad odpowiedzialności za szkody wyrządzone w uprawach i płodach rolnych przez dziki, łosie, jelenie, daniele i sarny, w tym za szkody wyrządzone przez te zwierzęta w przypadku objęcia ich całoroczną ochroną. </a:t>
            </a:r>
          </a:p>
          <a:p>
            <a:pPr marL="249238" indent="-249238" algn="l">
              <a:buFont typeface="Arial" panose="020B0604020202020204" pitchFamily="34" charset="0"/>
              <a:buChar char="•"/>
            </a:pPr>
            <a:endParaRPr lang="pl-PL" sz="8000" b="1" dirty="0">
              <a:solidFill>
                <a:schemeClr val="tx1"/>
              </a:solidFill>
            </a:endParaRPr>
          </a:p>
          <a:p>
            <a:pPr marL="249238" indent="-249238" algn="l">
              <a:buFont typeface="Arial" panose="020B0604020202020204" pitchFamily="34" charset="0"/>
              <a:buChar char="•"/>
            </a:pPr>
            <a:r>
              <a:rPr lang="pl-PL" sz="8000" b="1" dirty="0">
                <a:solidFill>
                  <a:schemeClr val="tx1"/>
                </a:solidFill>
              </a:rPr>
              <a:t>Zgodnie z ustawą wnioski w sprawie szkód w uprawach i płodach rolnych składane będą do wojewody, który będzie ustalał wysokość odszkodowania w drodze decyzji administracyjnej. </a:t>
            </a:r>
          </a:p>
          <a:p>
            <a:pPr marL="249238" indent="-249238" algn="l">
              <a:buFont typeface="Arial" panose="020B0604020202020204" pitchFamily="34" charset="0"/>
              <a:buChar char="•"/>
            </a:pPr>
            <a:endParaRPr lang="pl-PL" sz="8000" b="1" dirty="0">
              <a:solidFill>
                <a:schemeClr val="tx1"/>
              </a:solidFill>
            </a:endParaRPr>
          </a:p>
          <a:p>
            <a:pPr marL="249238" indent="-249238" algn="l">
              <a:buFont typeface="Arial" panose="020B0604020202020204" pitchFamily="34" charset="0"/>
              <a:buChar char="•"/>
            </a:pPr>
            <a:r>
              <a:rPr lang="pl-PL" sz="8000" b="1" dirty="0">
                <a:solidFill>
                  <a:schemeClr val="tx1"/>
                </a:solidFill>
              </a:rPr>
              <a:t>Oględzin oraz oszacowania szkód dokonywać będą  przedstawiciele wojewody. </a:t>
            </a:r>
          </a:p>
          <a:p>
            <a:pPr marL="249238" indent="-249238" algn="l">
              <a:buFont typeface="Arial" panose="020B0604020202020204" pitchFamily="34" charset="0"/>
              <a:buChar char="•"/>
            </a:pPr>
            <a:endParaRPr lang="pl-PL" sz="8000" b="1" dirty="0">
              <a:solidFill>
                <a:schemeClr val="tx1"/>
              </a:solidFill>
            </a:endParaRPr>
          </a:p>
          <a:p>
            <a:pPr marL="249238" indent="-249238" algn="l">
              <a:buFont typeface="Arial" panose="020B0604020202020204" pitchFamily="34" charset="0"/>
              <a:buChar char="•"/>
            </a:pPr>
            <a:r>
              <a:rPr lang="pl-PL" sz="8000" b="1" dirty="0">
                <a:solidFill>
                  <a:schemeClr val="tx1"/>
                </a:solidFill>
              </a:rPr>
              <a:t>Rzeczoznawcy wpisani na listy prowadzone przez izby rolnicze, w przypadku wniesienia zastrzeżeń do protokołu w zakresie wielkości szkody, będą uprawnieni do przedstawiania opinii. </a:t>
            </a:r>
            <a:endParaRPr lang="pl-PL" sz="2400" b="1" dirty="0">
              <a:solidFill>
                <a:schemeClr val="tx1"/>
              </a:solidFill>
            </a:endParaRPr>
          </a:p>
        </p:txBody>
      </p:sp>
    </p:spTree>
    <p:extLst>
      <p:ext uri="{BB962C8B-B14F-4D97-AF65-F5344CB8AC3E}">
        <p14:creationId xmlns:p14="http://schemas.microsoft.com/office/powerpoint/2010/main" val="1160410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Łącznik prostoliniowy 4"/>
          <p:cNvCxnSpPr/>
          <p:nvPr/>
        </p:nvCxnSpPr>
        <p:spPr>
          <a:xfrm>
            <a:off x="0" y="764704"/>
            <a:ext cx="91440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pole tekstowe 9"/>
          <p:cNvSpPr txBox="1"/>
          <p:nvPr/>
        </p:nvSpPr>
        <p:spPr>
          <a:xfrm>
            <a:off x="72008" y="116632"/>
            <a:ext cx="9036496" cy="553998"/>
          </a:xfrm>
          <a:prstGeom prst="rect">
            <a:avLst/>
          </a:prstGeom>
          <a:noFill/>
        </p:spPr>
        <p:txBody>
          <a:bodyPr wrap="square" rtlCol="0">
            <a:spAutoFit/>
          </a:bodyPr>
          <a:lstStyle/>
          <a:p>
            <a:r>
              <a:rPr lang="pl-PL" sz="3000" b="1" dirty="0"/>
              <a:t>Nowelizacja ustawy prawo łowieckie w zakresie szkód</a:t>
            </a:r>
          </a:p>
        </p:txBody>
      </p:sp>
      <p:sp>
        <p:nvSpPr>
          <p:cNvPr id="6" name="Podtytuł 2"/>
          <p:cNvSpPr>
            <a:spLocks noGrp="1"/>
          </p:cNvSpPr>
          <p:nvPr>
            <p:ph type="subTitle" idx="1"/>
          </p:nvPr>
        </p:nvSpPr>
        <p:spPr>
          <a:xfrm>
            <a:off x="179512" y="980728"/>
            <a:ext cx="8964488" cy="1752600"/>
          </a:xfrm>
        </p:spPr>
        <p:txBody>
          <a:bodyPr>
            <a:normAutofit fontScale="25000" lnSpcReduction="20000"/>
          </a:bodyPr>
          <a:lstStyle/>
          <a:p>
            <a:pPr algn="l"/>
            <a:r>
              <a:rPr lang="pl-PL" sz="9600" b="1" dirty="0">
                <a:solidFill>
                  <a:srgbClr val="FF0000"/>
                </a:solidFill>
              </a:rPr>
              <a:t>Ustawa z dnia 22 czerwca 2016 r. o zmianie ustawy – Prawo łowieckie – podpisana przez Prezydenta RP w dniu 11 lipca 2016 roku.</a:t>
            </a:r>
          </a:p>
          <a:p>
            <a:pPr algn="l"/>
            <a:endParaRPr lang="pl-PL" sz="9600" b="1" dirty="0">
              <a:solidFill>
                <a:schemeClr val="tx1"/>
              </a:solidFill>
            </a:endParaRPr>
          </a:p>
          <a:p>
            <a:pPr marL="249238" indent="-249238" algn="l">
              <a:buFont typeface="Arial" panose="020B0604020202020204" pitchFamily="34" charset="0"/>
              <a:buChar char="•"/>
            </a:pPr>
            <a:r>
              <a:rPr lang="pl-PL" sz="8000" b="1" dirty="0">
                <a:solidFill>
                  <a:schemeClr val="tx1"/>
                </a:solidFill>
              </a:rPr>
              <a:t>Odszkodowania wypłacają  rolnikom wojewodowie z Funduszu Odszkodowawczego, w terminie 30 dni od dnia, w którym decyzja stała się ostateczna.  </a:t>
            </a:r>
          </a:p>
          <a:p>
            <a:pPr marL="249238" indent="-249238" algn="l">
              <a:buFont typeface="Arial" panose="020B0604020202020204" pitchFamily="34" charset="0"/>
              <a:buChar char="•"/>
            </a:pPr>
            <a:endParaRPr lang="pl-PL" sz="8000" b="1" dirty="0">
              <a:solidFill>
                <a:schemeClr val="tx1"/>
              </a:solidFill>
            </a:endParaRPr>
          </a:p>
          <a:p>
            <a:pPr marL="249238" indent="-249238" algn="l">
              <a:buFont typeface="Arial" panose="020B0604020202020204" pitchFamily="34" charset="0"/>
              <a:buChar char="•"/>
            </a:pPr>
            <a:r>
              <a:rPr lang="pl-PL" sz="8000" b="1" dirty="0">
                <a:solidFill>
                  <a:schemeClr val="tx1"/>
                </a:solidFill>
              </a:rPr>
              <a:t>Strona niezadowolona z decyzji (poszkodowany lub dzierżawca/zarządca obwodu) będzie mogła wnieść powództwo do sądu. </a:t>
            </a:r>
          </a:p>
          <a:p>
            <a:pPr marL="249238" indent="-249238" algn="l">
              <a:buFont typeface="Arial" panose="020B0604020202020204" pitchFamily="34" charset="0"/>
              <a:buChar char="•"/>
            </a:pPr>
            <a:endParaRPr lang="pl-PL" sz="8000" b="1" dirty="0">
              <a:solidFill>
                <a:schemeClr val="tx1"/>
              </a:solidFill>
            </a:endParaRPr>
          </a:p>
          <a:p>
            <a:pPr marL="249238" indent="-249238" algn="l">
              <a:buFont typeface="Arial" panose="020B0604020202020204" pitchFamily="34" charset="0"/>
              <a:buChar char="•"/>
            </a:pPr>
            <a:r>
              <a:rPr lang="pl-PL" sz="8000" b="1" dirty="0">
                <a:solidFill>
                  <a:schemeClr val="tx1"/>
                </a:solidFill>
              </a:rPr>
              <a:t>Przychodami Funduszu Odszkodowawczego będą roczne składki wnoszone przez dzierżawców i zarządców obwodów łowieckich oraz dotacja z budżetu państwa. </a:t>
            </a:r>
          </a:p>
          <a:p>
            <a:pPr algn="l"/>
            <a:endParaRPr lang="pl-PL" sz="9600" b="1" dirty="0">
              <a:solidFill>
                <a:schemeClr val="tx1"/>
              </a:solidFill>
            </a:endParaRPr>
          </a:p>
          <a:p>
            <a:pPr algn="l"/>
            <a:endParaRPr lang="pl-PL" sz="2800" b="1" dirty="0">
              <a:solidFill>
                <a:schemeClr val="tx1"/>
              </a:solidFill>
            </a:endParaRPr>
          </a:p>
        </p:txBody>
      </p:sp>
    </p:spTree>
    <p:extLst>
      <p:ext uri="{BB962C8B-B14F-4D97-AF65-F5344CB8AC3E}">
        <p14:creationId xmlns:p14="http://schemas.microsoft.com/office/powerpoint/2010/main" val="4244538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Łącznik prostoliniowy 4"/>
          <p:cNvCxnSpPr/>
          <p:nvPr/>
        </p:nvCxnSpPr>
        <p:spPr>
          <a:xfrm>
            <a:off x="0" y="764704"/>
            <a:ext cx="91440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pole tekstowe 9"/>
          <p:cNvSpPr txBox="1"/>
          <p:nvPr/>
        </p:nvSpPr>
        <p:spPr>
          <a:xfrm>
            <a:off x="72008" y="116632"/>
            <a:ext cx="9036496" cy="553998"/>
          </a:xfrm>
          <a:prstGeom prst="rect">
            <a:avLst/>
          </a:prstGeom>
          <a:noFill/>
        </p:spPr>
        <p:txBody>
          <a:bodyPr wrap="square" rtlCol="0">
            <a:spAutoFit/>
          </a:bodyPr>
          <a:lstStyle/>
          <a:p>
            <a:r>
              <a:rPr lang="pl-PL" sz="3000" b="1" dirty="0"/>
              <a:t>Nowelizacja ustawy prawo łowieckie w zakresie szkód</a:t>
            </a:r>
          </a:p>
        </p:txBody>
      </p:sp>
      <p:sp>
        <p:nvSpPr>
          <p:cNvPr id="6" name="Podtytuł 2"/>
          <p:cNvSpPr>
            <a:spLocks noGrp="1"/>
          </p:cNvSpPr>
          <p:nvPr>
            <p:ph type="subTitle" idx="1"/>
          </p:nvPr>
        </p:nvSpPr>
        <p:spPr>
          <a:xfrm>
            <a:off x="179512" y="980728"/>
            <a:ext cx="8928992" cy="1752600"/>
          </a:xfrm>
        </p:spPr>
        <p:txBody>
          <a:bodyPr>
            <a:normAutofit fontScale="25000" lnSpcReduction="20000"/>
          </a:bodyPr>
          <a:lstStyle/>
          <a:p>
            <a:pPr algn="l"/>
            <a:r>
              <a:rPr lang="pl-PL" sz="9600" b="1" dirty="0">
                <a:solidFill>
                  <a:srgbClr val="FF0000"/>
                </a:solidFill>
              </a:rPr>
              <a:t>Ustawa z dnia 22 czerwca 2016 r. o zmianie ustawy – Prawo łowieckie – podpisana przez Prezydenta RP w dniu 11 lipca 2016 roku.</a:t>
            </a:r>
          </a:p>
          <a:p>
            <a:pPr algn="l"/>
            <a:endParaRPr lang="pl-PL" sz="9600" b="1" dirty="0">
              <a:solidFill>
                <a:schemeClr val="tx1"/>
              </a:solidFill>
            </a:endParaRPr>
          </a:p>
          <a:p>
            <a:pPr marL="249238" indent="-249238" algn="l">
              <a:buFont typeface="Arial" panose="020B0604020202020204" pitchFamily="34" charset="0"/>
              <a:buChar char="•"/>
            </a:pPr>
            <a:r>
              <a:rPr lang="pl-PL" sz="8000" b="1" dirty="0">
                <a:solidFill>
                  <a:schemeClr val="tx1"/>
                </a:solidFill>
              </a:rPr>
              <a:t>Ustawa stanowi, że za szkody wyrządzone podczas polowań odpowiadają dzierżawcy i zarządcy obwodów łowieckich na podstawie przepisów Kodeksu cywilnego. </a:t>
            </a:r>
          </a:p>
          <a:p>
            <a:pPr marL="249238" indent="-249238" algn="l">
              <a:buFont typeface="Arial" panose="020B0604020202020204" pitchFamily="34" charset="0"/>
              <a:buChar char="•"/>
            </a:pPr>
            <a:endParaRPr lang="pl-PL" sz="8000" b="1" dirty="0">
              <a:solidFill>
                <a:schemeClr val="tx1"/>
              </a:solidFill>
            </a:endParaRPr>
          </a:p>
          <a:p>
            <a:pPr marL="249238" indent="-249238" algn="l">
              <a:buFont typeface="Arial" panose="020B0604020202020204" pitchFamily="34" charset="0"/>
              <a:buChar char="•"/>
            </a:pPr>
            <a:r>
              <a:rPr lang="pl-PL" sz="8000" b="1" dirty="0">
                <a:solidFill>
                  <a:schemeClr val="tx1"/>
                </a:solidFill>
              </a:rPr>
              <a:t>Ustawa wejdzie w życie w dniu 1 stycznia 2017 r. </a:t>
            </a:r>
          </a:p>
          <a:p>
            <a:pPr marL="249238" indent="-249238" algn="l">
              <a:buFont typeface="Arial" panose="020B0604020202020204" pitchFamily="34" charset="0"/>
              <a:buChar char="•"/>
            </a:pPr>
            <a:endParaRPr lang="pl-PL" sz="8000" b="1" dirty="0">
              <a:solidFill>
                <a:schemeClr val="tx1"/>
              </a:solidFill>
            </a:endParaRPr>
          </a:p>
          <a:p>
            <a:pPr marL="249238" indent="-249238" algn="l">
              <a:buFont typeface="Arial" panose="020B0604020202020204" pitchFamily="34" charset="0"/>
              <a:buChar char="•"/>
            </a:pPr>
            <a:r>
              <a:rPr lang="pl-PL" sz="8000" b="1" dirty="0">
                <a:solidFill>
                  <a:schemeClr val="tx1"/>
                </a:solidFill>
              </a:rPr>
              <a:t>Wcześniej, po 14 dniach od jej ogłoszenia wejdą w życie regulacje dotyczące wpisu na listę rzeczoznawców oraz przepisów wykonawczych z tym związanych.</a:t>
            </a:r>
          </a:p>
          <a:p>
            <a:pPr algn="l"/>
            <a:endParaRPr lang="pl-PL" sz="2800" b="1" dirty="0">
              <a:solidFill>
                <a:schemeClr val="tx1"/>
              </a:solidFill>
            </a:endParaRPr>
          </a:p>
        </p:txBody>
      </p:sp>
    </p:spTree>
    <p:extLst>
      <p:ext uri="{BB962C8B-B14F-4D97-AF65-F5344CB8AC3E}">
        <p14:creationId xmlns:p14="http://schemas.microsoft.com/office/powerpoint/2010/main" val="130515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Łącznik prostoliniowy 4"/>
          <p:cNvCxnSpPr/>
          <p:nvPr/>
        </p:nvCxnSpPr>
        <p:spPr>
          <a:xfrm>
            <a:off x="0" y="764704"/>
            <a:ext cx="91440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pole tekstowe 9"/>
          <p:cNvSpPr txBox="1"/>
          <p:nvPr/>
        </p:nvSpPr>
        <p:spPr>
          <a:xfrm>
            <a:off x="72008" y="116632"/>
            <a:ext cx="9036496" cy="553998"/>
          </a:xfrm>
          <a:prstGeom prst="rect">
            <a:avLst/>
          </a:prstGeom>
          <a:noFill/>
        </p:spPr>
        <p:txBody>
          <a:bodyPr wrap="square" rtlCol="0">
            <a:spAutoFit/>
          </a:bodyPr>
          <a:lstStyle/>
          <a:p>
            <a:r>
              <a:rPr lang="pl-PL" sz="3000" b="1" dirty="0"/>
              <a:t>Nowelizacja ustawy prawo łowieckie w zakresie szkód</a:t>
            </a:r>
          </a:p>
        </p:txBody>
      </p:sp>
      <p:sp>
        <p:nvSpPr>
          <p:cNvPr id="2" name="pole tekstowe 1"/>
          <p:cNvSpPr txBox="1"/>
          <p:nvPr/>
        </p:nvSpPr>
        <p:spPr>
          <a:xfrm>
            <a:off x="323528" y="980728"/>
            <a:ext cx="2712922" cy="523220"/>
          </a:xfrm>
          <a:prstGeom prst="rect">
            <a:avLst/>
          </a:prstGeom>
          <a:noFill/>
        </p:spPr>
        <p:txBody>
          <a:bodyPr wrap="none" rtlCol="0">
            <a:spAutoFit/>
          </a:bodyPr>
          <a:lstStyle/>
          <a:p>
            <a:r>
              <a:rPr lang="pl-PL" sz="2800" b="1" dirty="0"/>
              <a:t>Szkody łowieckie</a:t>
            </a:r>
          </a:p>
        </p:txBody>
      </p:sp>
      <p:sp>
        <p:nvSpPr>
          <p:cNvPr id="6" name="pole tekstowe 5"/>
          <p:cNvSpPr txBox="1"/>
          <p:nvPr/>
        </p:nvSpPr>
        <p:spPr>
          <a:xfrm>
            <a:off x="289724" y="1503948"/>
            <a:ext cx="8136904" cy="2308324"/>
          </a:xfrm>
          <a:prstGeom prst="rect">
            <a:avLst/>
          </a:prstGeom>
          <a:noFill/>
        </p:spPr>
        <p:txBody>
          <a:bodyPr wrap="square" rtlCol="0">
            <a:spAutoFit/>
          </a:bodyPr>
          <a:lstStyle/>
          <a:p>
            <a:r>
              <a:rPr lang="pl-PL" b="1" dirty="0">
                <a:solidFill>
                  <a:srgbClr val="333333"/>
                </a:solidFill>
              </a:rPr>
              <a:t>W Polsce tylko 4% obwodów ma kategorię dobra i bardzo dobrą</a:t>
            </a:r>
          </a:p>
          <a:p>
            <a:endParaRPr lang="pl-PL" b="1" dirty="0">
              <a:solidFill>
                <a:srgbClr val="333333"/>
              </a:solidFill>
            </a:endParaRPr>
          </a:p>
          <a:p>
            <a:r>
              <a:rPr lang="pl-PL" b="1" dirty="0">
                <a:solidFill>
                  <a:srgbClr val="333333"/>
                </a:solidFill>
              </a:rPr>
              <a:t>83,8% obwodów to obwody słabe i bardzo słabe w których pozyskuje się niewielką liczbę dzików i saren a przychody z gospodarki łowieckiej nie wystarczają nawet w niewielkim stopniu na pokrycie kosztów.</a:t>
            </a:r>
          </a:p>
          <a:p>
            <a:endParaRPr lang="pl-PL" b="1" dirty="0">
              <a:solidFill>
                <a:srgbClr val="333333"/>
              </a:solidFill>
            </a:endParaRPr>
          </a:p>
          <a:p>
            <a:r>
              <a:rPr lang="pl-PL" b="1" dirty="0">
                <a:solidFill>
                  <a:srgbClr val="333333"/>
                </a:solidFill>
              </a:rPr>
              <a:t>Koła łowieckie prowadząc gospodarkę łowiecką dopłacają do każdego dzierżawionego hektara średnio kwotę – 4,03 zł</a:t>
            </a:r>
          </a:p>
        </p:txBody>
      </p:sp>
      <p:graphicFrame>
        <p:nvGraphicFramePr>
          <p:cNvPr id="7" name="Tabela 6"/>
          <p:cNvGraphicFramePr>
            <a:graphicFrameLocks noGrp="1"/>
          </p:cNvGraphicFramePr>
          <p:nvPr>
            <p:extLst>
              <p:ext uri="{D42A27DB-BD31-4B8C-83A1-F6EECF244321}">
                <p14:modId xmlns:p14="http://schemas.microsoft.com/office/powerpoint/2010/main" val="1575700041"/>
              </p:ext>
            </p:extLst>
          </p:nvPr>
        </p:nvGraphicFramePr>
        <p:xfrm>
          <a:off x="303215" y="3787596"/>
          <a:ext cx="5832648" cy="2418249"/>
        </p:xfrm>
        <a:graphic>
          <a:graphicData uri="http://schemas.openxmlformats.org/drawingml/2006/table">
            <a:tbl>
              <a:tblPr>
                <a:tableStyleId>{0505E3EF-67EA-436B-97B2-0124C06EBD24}</a:tableStyleId>
              </a:tblPr>
              <a:tblGrid>
                <a:gridCol w="2160240">
                  <a:extLst>
                    <a:ext uri="{9D8B030D-6E8A-4147-A177-3AD203B41FA5}">
                      <a16:colId xmlns:a16="http://schemas.microsoft.com/office/drawing/2014/main" val="20000"/>
                    </a:ext>
                  </a:extLst>
                </a:gridCol>
                <a:gridCol w="2088232">
                  <a:extLst>
                    <a:ext uri="{9D8B030D-6E8A-4147-A177-3AD203B41FA5}">
                      <a16:colId xmlns:a16="http://schemas.microsoft.com/office/drawing/2014/main" val="20001"/>
                    </a:ext>
                  </a:extLst>
                </a:gridCol>
                <a:gridCol w="1584176">
                  <a:extLst>
                    <a:ext uri="{9D8B030D-6E8A-4147-A177-3AD203B41FA5}">
                      <a16:colId xmlns:a16="http://schemas.microsoft.com/office/drawing/2014/main" val="20002"/>
                    </a:ext>
                  </a:extLst>
                </a:gridCol>
              </a:tblGrid>
              <a:tr h="576064">
                <a:tc>
                  <a:txBody>
                    <a:bodyPr/>
                    <a:lstStyle/>
                    <a:p>
                      <a:pPr algn="ctr" fontAlgn="b"/>
                      <a:r>
                        <a:rPr lang="pl-PL" sz="1800" u="none" strike="noStrike" dirty="0">
                          <a:effectLst/>
                        </a:rPr>
                        <a:t>Kategoria obwodu łowieckiego</a:t>
                      </a:r>
                      <a:endParaRPr lang="pl-PL" sz="1800" b="1" i="0" u="none" strike="noStrike" dirty="0">
                        <a:solidFill>
                          <a:srgbClr val="333333"/>
                        </a:solidFill>
                        <a:effectLst/>
                        <a:latin typeface="Calibri"/>
                      </a:endParaRPr>
                    </a:p>
                  </a:txBody>
                  <a:tcPr marL="9525" marR="9525" marT="9525" marB="0" anchor="b"/>
                </a:tc>
                <a:tc>
                  <a:txBody>
                    <a:bodyPr/>
                    <a:lstStyle/>
                    <a:p>
                      <a:pPr algn="ctr" fontAlgn="b"/>
                      <a:r>
                        <a:rPr lang="pl-PL" sz="1800" u="none" strike="noStrike" dirty="0">
                          <a:effectLst/>
                        </a:rPr>
                        <a:t>Liczba obwodów kół łowieckich</a:t>
                      </a:r>
                      <a:endParaRPr lang="pl-PL" sz="1800" b="1" i="0" u="none" strike="noStrike" dirty="0">
                        <a:solidFill>
                          <a:srgbClr val="333333"/>
                        </a:solidFill>
                        <a:effectLst/>
                        <a:latin typeface="Calibri"/>
                      </a:endParaRPr>
                    </a:p>
                  </a:txBody>
                  <a:tcPr marL="9525" marR="9525" marT="9525" marB="0" anchor="b"/>
                </a:tc>
                <a:tc>
                  <a:txBody>
                    <a:bodyPr/>
                    <a:lstStyle/>
                    <a:p>
                      <a:pPr algn="ctr" fontAlgn="b"/>
                      <a:r>
                        <a:rPr lang="pl-PL" sz="1800" u="none" strike="noStrike" dirty="0">
                          <a:effectLst/>
                        </a:rPr>
                        <a:t>%</a:t>
                      </a:r>
                      <a:endParaRPr lang="pl-PL" sz="1800" b="1" i="0" u="none" strike="noStrike" dirty="0">
                        <a:solidFill>
                          <a:srgbClr val="333333"/>
                        </a:solidFill>
                        <a:effectLst/>
                        <a:latin typeface="Calibri"/>
                      </a:endParaRPr>
                    </a:p>
                  </a:txBody>
                  <a:tcPr marL="9525" marR="9525" marT="9525" marB="0" anchor="b"/>
                </a:tc>
                <a:extLst>
                  <a:ext uri="{0D108BD9-81ED-4DB2-BD59-A6C34878D82A}">
                    <a16:rowId xmlns:a16="http://schemas.microsoft.com/office/drawing/2014/main" val="10000"/>
                  </a:ext>
                </a:extLst>
              </a:tr>
              <a:tr h="368437">
                <a:tc>
                  <a:txBody>
                    <a:bodyPr/>
                    <a:lstStyle/>
                    <a:p>
                      <a:pPr algn="ctr" fontAlgn="b"/>
                      <a:r>
                        <a:rPr lang="pl-PL" sz="1800" u="none" strike="noStrike" dirty="0" err="1">
                          <a:effectLst/>
                        </a:rPr>
                        <a:t>b.dobra</a:t>
                      </a:r>
                      <a:endParaRPr lang="pl-PL" sz="1800" b="1" i="0" u="none" strike="noStrike" dirty="0">
                        <a:solidFill>
                          <a:srgbClr val="333333"/>
                        </a:solidFill>
                        <a:effectLst/>
                        <a:latin typeface="Calibri"/>
                      </a:endParaRPr>
                    </a:p>
                  </a:txBody>
                  <a:tcPr marL="9525" marR="9525" marT="9525" marB="0" anchor="b"/>
                </a:tc>
                <a:tc>
                  <a:txBody>
                    <a:bodyPr/>
                    <a:lstStyle/>
                    <a:p>
                      <a:pPr algn="ctr" fontAlgn="b"/>
                      <a:r>
                        <a:rPr lang="pl-PL" sz="1800" u="none" strike="noStrike" dirty="0">
                          <a:effectLst/>
                        </a:rPr>
                        <a:t>24</a:t>
                      </a:r>
                      <a:endParaRPr lang="pl-PL" sz="1800" b="0" i="0" u="none" strike="noStrike" dirty="0">
                        <a:solidFill>
                          <a:srgbClr val="333333"/>
                        </a:solidFill>
                        <a:effectLst/>
                        <a:latin typeface="Calibri"/>
                      </a:endParaRPr>
                    </a:p>
                  </a:txBody>
                  <a:tcPr marL="9525" marR="9525" marT="9525" marB="0" anchor="b"/>
                </a:tc>
                <a:tc>
                  <a:txBody>
                    <a:bodyPr/>
                    <a:lstStyle/>
                    <a:p>
                      <a:pPr algn="ctr" fontAlgn="b"/>
                      <a:r>
                        <a:rPr lang="pl-PL" sz="1800" u="none" strike="noStrike">
                          <a:effectLst/>
                        </a:rPr>
                        <a:t>0,5</a:t>
                      </a:r>
                      <a:endParaRPr lang="pl-PL" sz="1800" b="0" i="0" u="none" strike="noStrike">
                        <a:solidFill>
                          <a:srgbClr val="333333"/>
                        </a:solidFill>
                        <a:effectLst/>
                        <a:latin typeface="Calibri"/>
                      </a:endParaRPr>
                    </a:p>
                  </a:txBody>
                  <a:tcPr marL="9525" marR="9525" marT="9525" marB="0" anchor="b"/>
                </a:tc>
                <a:extLst>
                  <a:ext uri="{0D108BD9-81ED-4DB2-BD59-A6C34878D82A}">
                    <a16:rowId xmlns:a16="http://schemas.microsoft.com/office/drawing/2014/main" val="10001"/>
                  </a:ext>
                </a:extLst>
              </a:tr>
              <a:tr h="368437">
                <a:tc>
                  <a:txBody>
                    <a:bodyPr/>
                    <a:lstStyle/>
                    <a:p>
                      <a:pPr algn="ctr" fontAlgn="b"/>
                      <a:r>
                        <a:rPr lang="pl-PL" sz="1800" u="none" strike="noStrike">
                          <a:effectLst/>
                        </a:rPr>
                        <a:t>dobra</a:t>
                      </a:r>
                      <a:endParaRPr lang="pl-PL" sz="1800" b="1" i="0" u="none" strike="noStrike">
                        <a:solidFill>
                          <a:srgbClr val="333333"/>
                        </a:solidFill>
                        <a:effectLst/>
                        <a:latin typeface="Calibri"/>
                      </a:endParaRPr>
                    </a:p>
                  </a:txBody>
                  <a:tcPr marL="9525" marR="9525" marT="9525" marB="0" anchor="b"/>
                </a:tc>
                <a:tc>
                  <a:txBody>
                    <a:bodyPr/>
                    <a:lstStyle/>
                    <a:p>
                      <a:pPr algn="ctr" fontAlgn="b"/>
                      <a:r>
                        <a:rPr lang="pl-PL" sz="1800" u="none" strike="noStrike" dirty="0">
                          <a:effectLst/>
                        </a:rPr>
                        <a:t>140</a:t>
                      </a:r>
                      <a:endParaRPr lang="pl-PL" sz="1800" b="0" i="0" u="none" strike="noStrike" dirty="0">
                        <a:solidFill>
                          <a:srgbClr val="333333"/>
                        </a:solidFill>
                        <a:effectLst/>
                        <a:latin typeface="Calibri"/>
                      </a:endParaRPr>
                    </a:p>
                  </a:txBody>
                  <a:tcPr marL="9525" marR="9525" marT="9525" marB="0" anchor="b"/>
                </a:tc>
                <a:tc>
                  <a:txBody>
                    <a:bodyPr/>
                    <a:lstStyle/>
                    <a:p>
                      <a:pPr algn="ctr" fontAlgn="b"/>
                      <a:r>
                        <a:rPr lang="pl-PL" sz="1800" u="none" strike="noStrike">
                          <a:effectLst/>
                        </a:rPr>
                        <a:t>3,1</a:t>
                      </a:r>
                      <a:endParaRPr lang="pl-PL" sz="1800" b="0" i="0" u="none" strike="noStrike">
                        <a:solidFill>
                          <a:srgbClr val="333333"/>
                        </a:solidFill>
                        <a:effectLst/>
                        <a:latin typeface="Calibri"/>
                      </a:endParaRPr>
                    </a:p>
                  </a:txBody>
                  <a:tcPr marL="9525" marR="9525" marT="9525" marB="0" anchor="b"/>
                </a:tc>
                <a:extLst>
                  <a:ext uri="{0D108BD9-81ED-4DB2-BD59-A6C34878D82A}">
                    <a16:rowId xmlns:a16="http://schemas.microsoft.com/office/drawing/2014/main" val="10002"/>
                  </a:ext>
                </a:extLst>
              </a:tr>
              <a:tr h="368437">
                <a:tc>
                  <a:txBody>
                    <a:bodyPr/>
                    <a:lstStyle/>
                    <a:p>
                      <a:pPr algn="ctr" fontAlgn="b"/>
                      <a:r>
                        <a:rPr lang="pl-PL" sz="1800" u="none" strike="noStrike">
                          <a:effectLst/>
                        </a:rPr>
                        <a:t>średnia</a:t>
                      </a:r>
                      <a:endParaRPr lang="pl-PL" sz="1800" b="1" i="0" u="none" strike="noStrike">
                        <a:solidFill>
                          <a:srgbClr val="333333"/>
                        </a:solidFill>
                        <a:effectLst/>
                        <a:latin typeface="Calibri"/>
                      </a:endParaRPr>
                    </a:p>
                  </a:txBody>
                  <a:tcPr marL="9525" marR="9525" marT="9525" marB="0" anchor="b"/>
                </a:tc>
                <a:tc>
                  <a:txBody>
                    <a:bodyPr/>
                    <a:lstStyle/>
                    <a:p>
                      <a:pPr algn="ctr" fontAlgn="b"/>
                      <a:r>
                        <a:rPr lang="pl-PL" sz="1800" u="none" strike="noStrike" dirty="0">
                          <a:effectLst/>
                        </a:rPr>
                        <a:t>582</a:t>
                      </a:r>
                      <a:endParaRPr lang="pl-PL" sz="1800" b="0" i="0" u="none" strike="noStrike" dirty="0">
                        <a:solidFill>
                          <a:srgbClr val="333333"/>
                        </a:solidFill>
                        <a:effectLst/>
                        <a:latin typeface="Calibri"/>
                      </a:endParaRPr>
                    </a:p>
                  </a:txBody>
                  <a:tcPr marL="9525" marR="9525" marT="9525" marB="0" anchor="b"/>
                </a:tc>
                <a:tc>
                  <a:txBody>
                    <a:bodyPr/>
                    <a:lstStyle/>
                    <a:p>
                      <a:pPr algn="ctr" fontAlgn="b"/>
                      <a:r>
                        <a:rPr lang="pl-PL" sz="1800" u="none" strike="noStrike" dirty="0">
                          <a:effectLst/>
                        </a:rPr>
                        <a:t>12,7</a:t>
                      </a:r>
                      <a:endParaRPr lang="pl-PL" sz="1800" b="0" i="0" u="none" strike="noStrike" dirty="0">
                        <a:solidFill>
                          <a:srgbClr val="333333"/>
                        </a:solidFill>
                        <a:effectLst/>
                        <a:latin typeface="Calibri"/>
                      </a:endParaRPr>
                    </a:p>
                  </a:txBody>
                  <a:tcPr marL="9525" marR="9525" marT="9525" marB="0" anchor="b"/>
                </a:tc>
                <a:extLst>
                  <a:ext uri="{0D108BD9-81ED-4DB2-BD59-A6C34878D82A}">
                    <a16:rowId xmlns:a16="http://schemas.microsoft.com/office/drawing/2014/main" val="10003"/>
                  </a:ext>
                </a:extLst>
              </a:tr>
              <a:tr h="368437">
                <a:tc>
                  <a:txBody>
                    <a:bodyPr/>
                    <a:lstStyle/>
                    <a:p>
                      <a:pPr algn="ctr" fontAlgn="b"/>
                      <a:r>
                        <a:rPr lang="pl-PL" sz="1800" u="none" strike="noStrike">
                          <a:effectLst/>
                        </a:rPr>
                        <a:t>słaba</a:t>
                      </a:r>
                      <a:endParaRPr lang="pl-PL" sz="1800" b="1" i="0" u="none" strike="noStrike">
                        <a:solidFill>
                          <a:srgbClr val="333333"/>
                        </a:solidFill>
                        <a:effectLst/>
                        <a:latin typeface="Calibri"/>
                      </a:endParaRPr>
                    </a:p>
                  </a:txBody>
                  <a:tcPr marL="9525" marR="9525" marT="9525" marB="0" anchor="b"/>
                </a:tc>
                <a:tc>
                  <a:txBody>
                    <a:bodyPr/>
                    <a:lstStyle/>
                    <a:p>
                      <a:pPr algn="ctr" fontAlgn="b"/>
                      <a:r>
                        <a:rPr lang="pl-PL" sz="1800" u="none" strike="noStrike" dirty="0">
                          <a:effectLst/>
                        </a:rPr>
                        <a:t>1611</a:t>
                      </a:r>
                      <a:endParaRPr lang="pl-PL" sz="1800" b="0" i="0" u="none" strike="noStrike" dirty="0">
                        <a:solidFill>
                          <a:srgbClr val="333333"/>
                        </a:solidFill>
                        <a:effectLst/>
                        <a:latin typeface="Calibri"/>
                      </a:endParaRPr>
                    </a:p>
                  </a:txBody>
                  <a:tcPr marL="9525" marR="9525" marT="9525" marB="0" anchor="b"/>
                </a:tc>
                <a:tc>
                  <a:txBody>
                    <a:bodyPr/>
                    <a:lstStyle/>
                    <a:p>
                      <a:pPr algn="ctr" fontAlgn="b"/>
                      <a:r>
                        <a:rPr lang="pl-PL" sz="1800" u="none" strike="noStrike" dirty="0">
                          <a:effectLst/>
                        </a:rPr>
                        <a:t>35,2</a:t>
                      </a:r>
                      <a:endParaRPr lang="pl-PL" sz="1800" b="0" i="0" u="none" strike="noStrike" dirty="0">
                        <a:solidFill>
                          <a:srgbClr val="333333"/>
                        </a:solidFill>
                        <a:effectLst/>
                        <a:latin typeface="Calibri"/>
                      </a:endParaRPr>
                    </a:p>
                  </a:txBody>
                  <a:tcPr marL="9525" marR="9525" marT="9525" marB="0" anchor="b"/>
                </a:tc>
                <a:extLst>
                  <a:ext uri="{0D108BD9-81ED-4DB2-BD59-A6C34878D82A}">
                    <a16:rowId xmlns:a16="http://schemas.microsoft.com/office/drawing/2014/main" val="10004"/>
                  </a:ext>
                </a:extLst>
              </a:tr>
              <a:tr h="368437">
                <a:tc>
                  <a:txBody>
                    <a:bodyPr/>
                    <a:lstStyle/>
                    <a:p>
                      <a:pPr algn="ctr" fontAlgn="b"/>
                      <a:r>
                        <a:rPr lang="pl-PL" sz="1800" u="none" strike="noStrike">
                          <a:effectLst/>
                        </a:rPr>
                        <a:t>b.słaba</a:t>
                      </a:r>
                      <a:endParaRPr lang="pl-PL" sz="1800" b="1" i="0" u="none" strike="noStrike">
                        <a:solidFill>
                          <a:srgbClr val="333333"/>
                        </a:solidFill>
                        <a:effectLst/>
                        <a:latin typeface="Calibri"/>
                      </a:endParaRPr>
                    </a:p>
                  </a:txBody>
                  <a:tcPr marL="9525" marR="9525" marT="9525" marB="0" anchor="b"/>
                </a:tc>
                <a:tc>
                  <a:txBody>
                    <a:bodyPr/>
                    <a:lstStyle/>
                    <a:p>
                      <a:pPr algn="ctr" fontAlgn="b"/>
                      <a:r>
                        <a:rPr lang="pl-PL" sz="1800" u="none" strike="noStrike" dirty="0">
                          <a:effectLst/>
                        </a:rPr>
                        <a:t>2226</a:t>
                      </a:r>
                      <a:endParaRPr lang="pl-PL" sz="1800" b="0" i="0" u="none" strike="noStrike" dirty="0">
                        <a:solidFill>
                          <a:srgbClr val="333333"/>
                        </a:solidFill>
                        <a:effectLst/>
                        <a:latin typeface="Calibri"/>
                      </a:endParaRPr>
                    </a:p>
                  </a:txBody>
                  <a:tcPr marL="9525" marR="9525" marT="9525" marB="0" anchor="b"/>
                </a:tc>
                <a:tc>
                  <a:txBody>
                    <a:bodyPr/>
                    <a:lstStyle/>
                    <a:p>
                      <a:pPr algn="ctr" fontAlgn="b"/>
                      <a:r>
                        <a:rPr lang="pl-PL" sz="1800" u="none" strike="noStrike" dirty="0">
                          <a:effectLst/>
                        </a:rPr>
                        <a:t>48,6</a:t>
                      </a:r>
                      <a:endParaRPr lang="pl-PL" sz="1800" b="0" i="0" u="none" strike="noStrike" dirty="0">
                        <a:solidFill>
                          <a:srgbClr val="333333"/>
                        </a:solidFill>
                        <a:effectLst/>
                        <a:latin typeface="Calibri"/>
                      </a:endParaRPr>
                    </a:p>
                  </a:txBody>
                  <a:tcPr marL="9525" marR="9525" marT="9525" marB="0" anchor="b"/>
                </a:tc>
                <a:extLst>
                  <a:ext uri="{0D108BD9-81ED-4DB2-BD59-A6C34878D82A}">
                    <a16:rowId xmlns:a16="http://schemas.microsoft.com/office/drawing/2014/main" val="10005"/>
                  </a:ext>
                </a:extLst>
              </a:tr>
            </a:tbl>
          </a:graphicData>
        </a:graphic>
      </p:graphicFrame>
      <p:sp>
        <p:nvSpPr>
          <p:cNvPr id="3" name="pole tekstowe 2"/>
          <p:cNvSpPr txBox="1"/>
          <p:nvPr/>
        </p:nvSpPr>
        <p:spPr>
          <a:xfrm>
            <a:off x="6300192" y="3812272"/>
            <a:ext cx="2808312" cy="1477328"/>
          </a:xfrm>
          <a:prstGeom prst="rect">
            <a:avLst/>
          </a:prstGeom>
          <a:noFill/>
        </p:spPr>
        <p:txBody>
          <a:bodyPr wrap="square" rtlCol="0">
            <a:spAutoFit/>
          </a:bodyPr>
          <a:lstStyle/>
          <a:p>
            <a:r>
              <a:rPr lang="pl-PL" b="1" dirty="0">
                <a:solidFill>
                  <a:srgbClr val="FF0000"/>
                </a:solidFill>
              </a:rPr>
              <a:t>Składka do funduszu jest zależna od jakości obwodu łowieckiego oraz przychodów z tytułu opłat za tusze. </a:t>
            </a:r>
          </a:p>
        </p:txBody>
      </p:sp>
    </p:spTree>
    <p:extLst>
      <p:ext uri="{BB962C8B-B14F-4D97-AF65-F5344CB8AC3E}">
        <p14:creationId xmlns:p14="http://schemas.microsoft.com/office/powerpoint/2010/main" val="727464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Łącznik prostoliniowy 4"/>
          <p:cNvCxnSpPr/>
          <p:nvPr/>
        </p:nvCxnSpPr>
        <p:spPr>
          <a:xfrm>
            <a:off x="0" y="764704"/>
            <a:ext cx="91440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pole tekstowe 9"/>
          <p:cNvSpPr txBox="1"/>
          <p:nvPr/>
        </p:nvSpPr>
        <p:spPr>
          <a:xfrm>
            <a:off x="72008" y="116632"/>
            <a:ext cx="9036496" cy="553998"/>
          </a:xfrm>
          <a:prstGeom prst="rect">
            <a:avLst/>
          </a:prstGeom>
          <a:noFill/>
        </p:spPr>
        <p:txBody>
          <a:bodyPr wrap="square" rtlCol="0">
            <a:spAutoFit/>
          </a:bodyPr>
          <a:lstStyle/>
          <a:p>
            <a:r>
              <a:rPr lang="pl-PL" sz="3000" b="1" dirty="0"/>
              <a:t>Nowelizacja ustawy prawo łowieckie w zakresie szkód</a:t>
            </a:r>
          </a:p>
        </p:txBody>
      </p:sp>
      <p:sp>
        <p:nvSpPr>
          <p:cNvPr id="2" name="pole tekstowe 1"/>
          <p:cNvSpPr txBox="1"/>
          <p:nvPr/>
        </p:nvSpPr>
        <p:spPr>
          <a:xfrm>
            <a:off x="323528" y="980728"/>
            <a:ext cx="2712922" cy="523220"/>
          </a:xfrm>
          <a:prstGeom prst="rect">
            <a:avLst/>
          </a:prstGeom>
          <a:noFill/>
        </p:spPr>
        <p:txBody>
          <a:bodyPr wrap="none" rtlCol="0">
            <a:spAutoFit/>
          </a:bodyPr>
          <a:lstStyle/>
          <a:p>
            <a:r>
              <a:rPr lang="pl-PL" sz="2800" b="1" dirty="0"/>
              <a:t>Szkody łowieckie</a:t>
            </a:r>
          </a:p>
        </p:txBody>
      </p:sp>
      <p:sp>
        <p:nvSpPr>
          <p:cNvPr id="6" name="pole tekstowe 5"/>
          <p:cNvSpPr txBox="1"/>
          <p:nvPr/>
        </p:nvSpPr>
        <p:spPr>
          <a:xfrm>
            <a:off x="323528" y="1628800"/>
            <a:ext cx="8388424" cy="1200329"/>
          </a:xfrm>
          <a:prstGeom prst="rect">
            <a:avLst/>
          </a:prstGeom>
          <a:noFill/>
        </p:spPr>
        <p:txBody>
          <a:bodyPr wrap="square" rtlCol="0">
            <a:spAutoFit/>
          </a:bodyPr>
          <a:lstStyle/>
          <a:p>
            <a:r>
              <a:rPr lang="pl-PL" b="1" dirty="0">
                <a:solidFill>
                  <a:srgbClr val="333333"/>
                </a:solidFill>
              </a:rPr>
              <a:t>W Polsce 46,98 % kół łowieckich wypłaca odszkodowania na poziomie do 10 tys. zł</a:t>
            </a:r>
          </a:p>
          <a:p>
            <a:endParaRPr lang="pl-PL" b="1" dirty="0">
              <a:solidFill>
                <a:srgbClr val="333333"/>
              </a:solidFill>
            </a:endParaRPr>
          </a:p>
          <a:p>
            <a:r>
              <a:rPr lang="pl-PL" b="1" dirty="0">
                <a:solidFill>
                  <a:srgbClr val="333333"/>
                </a:solidFill>
              </a:rPr>
              <a:t>Tylko 13,88 % kół wypłaca odszkodowania na poziomie powyżej 50 tys. zł</a:t>
            </a:r>
          </a:p>
        </p:txBody>
      </p:sp>
      <p:graphicFrame>
        <p:nvGraphicFramePr>
          <p:cNvPr id="7" name="Tabela 6"/>
          <p:cNvGraphicFramePr>
            <a:graphicFrameLocks noGrp="1"/>
          </p:cNvGraphicFramePr>
          <p:nvPr>
            <p:extLst>
              <p:ext uri="{D42A27DB-BD31-4B8C-83A1-F6EECF244321}">
                <p14:modId xmlns:p14="http://schemas.microsoft.com/office/powerpoint/2010/main" val="2553517462"/>
              </p:ext>
            </p:extLst>
          </p:nvPr>
        </p:nvGraphicFramePr>
        <p:xfrm>
          <a:off x="318324" y="2636912"/>
          <a:ext cx="7344814" cy="3114552"/>
        </p:xfrm>
        <a:graphic>
          <a:graphicData uri="http://schemas.openxmlformats.org/drawingml/2006/table">
            <a:tbl>
              <a:tblPr>
                <a:tableStyleId>{0505E3EF-67EA-436B-97B2-0124C06EBD24}</a:tableStyleId>
              </a:tblPr>
              <a:tblGrid>
                <a:gridCol w="3043798">
                  <a:extLst>
                    <a:ext uri="{9D8B030D-6E8A-4147-A177-3AD203B41FA5}">
                      <a16:colId xmlns:a16="http://schemas.microsoft.com/office/drawing/2014/main" val="20000"/>
                    </a:ext>
                  </a:extLst>
                </a:gridCol>
                <a:gridCol w="2150508">
                  <a:extLst>
                    <a:ext uri="{9D8B030D-6E8A-4147-A177-3AD203B41FA5}">
                      <a16:colId xmlns:a16="http://schemas.microsoft.com/office/drawing/2014/main" val="20001"/>
                    </a:ext>
                  </a:extLst>
                </a:gridCol>
                <a:gridCol w="2150508">
                  <a:extLst>
                    <a:ext uri="{9D8B030D-6E8A-4147-A177-3AD203B41FA5}">
                      <a16:colId xmlns:a16="http://schemas.microsoft.com/office/drawing/2014/main" val="20002"/>
                    </a:ext>
                  </a:extLst>
                </a:gridCol>
              </a:tblGrid>
              <a:tr h="864096">
                <a:tc>
                  <a:txBody>
                    <a:bodyPr/>
                    <a:lstStyle/>
                    <a:p>
                      <a:pPr algn="ctr" fontAlgn="ctr"/>
                      <a:r>
                        <a:rPr lang="pl-PL" sz="2000" b="1" u="none" strike="noStrike" dirty="0">
                          <a:effectLst/>
                        </a:rPr>
                        <a:t>Przedział wypłaconych odszkodowań</a:t>
                      </a:r>
                      <a:endParaRPr lang="pl-PL" sz="2000" b="1" i="0" u="none" strike="noStrike" dirty="0">
                        <a:solidFill>
                          <a:srgbClr val="333333"/>
                        </a:solidFill>
                        <a:effectLst/>
                        <a:latin typeface="Calibri"/>
                      </a:endParaRPr>
                    </a:p>
                  </a:txBody>
                  <a:tcPr marL="9525" marR="9525" marT="9525" marB="0" anchor="ctr"/>
                </a:tc>
                <a:tc>
                  <a:txBody>
                    <a:bodyPr/>
                    <a:lstStyle/>
                    <a:p>
                      <a:pPr algn="ctr" fontAlgn="ctr"/>
                      <a:r>
                        <a:rPr lang="pl-PL" sz="2000" b="1" u="none" strike="noStrike" dirty="0">
                          <a:effectLst/>
                        </a:rPr>
                        <a:t>liczba kół łowieckich</a:t>
                      </a:r>
                      <a:endParaRPr lang="pl-PL" sz="2000" b="1" i="0" u="none" strike="noStrike" dirty="0">
                        <a:solidFill>
                          <a:srgbClr val="333333"/>
                        </a:solidFill>
                        <a:effectLst/>
                        <a:latin typeface="Calibri"/>
                      </a:endParaRPr>
                    </a:p>
                  </a:txBody>
                  <a:tcPr marL="9525" marR="9525" marT="9525" marB="0" anchor="ctr"/>
                </a:tc>
                <a:tc>
                  <a:txBody>
                    <a:bodyPr/>
                    <a:lstStyle/>
                    <a:p>
                      <a:pPr algn="ctr" fontAlgn="ctr"/>
                      <a:r>
                        <a:rPr lang="pl-PL" sz="2000" b="1" u="none" strike="noStrike" dirty="0">
                          <a:effectLst/>
                        </a:rPr>
                        <a:t>%</a:t>
                      </a:r>
                      <a:endParaRPr lang="pl-PL" sz="2000" b="1" i="0" u="none" strike="noStrike" dirty="0">
                        <a:solidFill>
                          <a:srgbClr val="333333"/>
                        </a:solidFill>
                        <a:effectLst/>
                        <a:latin typeface="Calibri"/>
                      </a:endParaRPr>
                    </a:p>
                  </a:txBody>
                  <a:tcPr marL="9525" marR="9525" marT="9525" marB="0" anchor="ctr"/>
                </a:tc>
                <a:extLst>
                  <a:ext uri="{0D108BD9-81ED-4DB2-BD59-A6C34878D82A}">
                    <a16:rowId xmlns:a16="http://schemas.microsoft.com/office/drawing/2014/main" val="10000"/>
                  </a:ext>
                </a:extLst>
              </a:tr>
              <a:tr h="397939">
                <a:tc>
                  <a:txBody>
                    <a:bodyPr/>
                    <a:lstStyle/>
                    <a:p>
                      <a:pPr algn="ctr" fontAlgn="ctr"/>
                      <a:r>
                        <a:rPr lang="pl-PL" sz="2000" u="none" strike="noStrike" dirty="0">
                          <a:effectLst/>
                        </a:rPr>
                        <a:t>pow. 100 tys. zł</a:t>
                      </a:r>
                      <a:endParaRPr lang="pl-PL" sz="2000" b="0" i="0" u="none" strike="noStrike" dirty="0">
                        <a:solidFill>
                          <a:srgbClr val="333333"/>
                        </a:solidFill>
                        <a:effectLst/>
                        <a:latin typeface="Calibri"/>
                      </a:endParaRPr>
                    </a:p>
                  </a:txBody>
                  <a:tcPr marL="9525" marR="9525" marT="9525" marB="0" anchor="ctr"/>
                </a:tc>
                <a:tc>
                  <a:txBody>
                    <a:bodyPr/>
                    <a:lstStyle/>
                    <a:p>
                      <a:pPr algn="ctr" fontAlgn="b"/>
                      <a:r>
                        <a:rPr lang="pl-PL" sz="2000" u="none" strike="noStrike" dirty="0">
                          <a:effectLst/>
                        </a:rPr>
                        <a:t>97</a:t>
                      </a:r>
                      <a:endParaRPr lang="pl-PL" sz="2000" b="0" i="0" u="none" strike="noStrike" dirty="0">
                        <a:solidFill>
                          <a:srgbClr val="333333"/>
                        </a:solidFill>
                        <a:effectLst/>
                        <a:latin typeface="Calibri"/>
                      </a:endParaRPr>
                    </a:p>
                  </a:txBody>
                  <a:tcPr marL="9525" marR="9525" marT="9525" marB="0" anchor="b"/>
                </a:tc>
                <a:tc>
                  <a:txBody>
                    <a:bodyPr/>
                    <a:lstStyle/>
                    <a:p>
                      <a:pPr algn="ctr" fontAlgn="b"/>
                      <a:r>
                        <a:rPr lang="pl-PL" sz="2000" u="none" strike="noStrike">
                          <a:effectLst/>
                        </a:rPr>
                        <a:t>3,90</a:t>
                      </a:r>
                      <a:endParaRPr lang="pl-PL" sz="2000" b="1" i="0" u="none" strike="noStrike">
                        <a:solidFill>
                          <a:srgbClr val="333333"/>
                        </a:solidFill>
                        <a:effectLst/>
                        <a:latin typeface="Calibri"/>
                      </a:endParaRPr>
                    </a:p>
                  </a:txBody>
                  <a:tcPr marL="9525" marR="9525" marT="9525" marB="0" anchor="b"/>
                </a:tc>
                <a:extLst>
                  <a:ext uri="{0D108BD9-81ED-4DB2-BD59-A6C34878D82A}">
                    <a16:rowId xmlns:a16="http://schemas.microsoft.com/office/drawing/2014/main" val="10001"/>
                  </a:ext>
                </a:extLst>
              </a:tr>
              <a:tr h="385757">
                <a:tc>
                  <a:txBody>
                    <a:bodyPr/>
                    <a:lstStyle/>
                    <a:p>
                      <a:pPr algn="ctr" fontAlgn="ctr"/>
                      <a:r>
                        <a:rPr lang="pl-PL" sz="2000" u="none" strike="noStrike" dirty="0">
                          <a:effectLst/>
                        </a:rPr>
                        <a:t>50 tys. - 100 tys. zł</a:t>
                      </a:r>
                      <a:endParaRPr lang="pl-PL" sz="2000" b="0" i="0" u="none" strike="noStrike" dirty="0">
                        <a:solidFill>
                          <a:srgbClr val="333333"/>
                        </a:solidFill>
                        <a:effectLst/>
                        <a:latin typeface="Calibri"/>
                      </a:endParaRPr>
                    </a:p>
                  </a:txBody>
                  <a:tcPr marL="9525" marR="9525" marT="9525" marB="0" anchor="ctr"/>
                </a:tc>
                <a:tc>
                  <a:txBody>
                    <a:bodyPr/>
                    <a:lstStyle/>
                    <a:p>
                      <a:pPr algn="ctr" fontAlgn="b"/>
                      <a:r>
                        <a:rPr lang="pl-PL" sz="2000" u="none" strike="noStrike" dirty="0">
                          <a:effectLst/>
                        </a:rPr>
                        <a:t>248</a:t>
                      </a:r>
                      <a:endParaRPr lang="pl-PL" sz="2000" b="0" i="0" u="none" strike="noStrike" dirty="0">
                        <a:solidFill>
                          <a:srgbClr val="333333"/>
                        </a:solidFill>
                        <a:effectLst/>
                        <a:latin typeface="Calibri"/>
                      </a:endParaRPr>
                    </a:p>
                  </a:txBody>
                  <a:tcPr marL="9525" marR="9525" marT="9525" marB="0" anchor="b"/>
                </a:tc>
                <a:tc>
                  <a:txBody>
                    <a:bodyPr/>
                    <a:lstStyle/>
                    <a:p>
                      <a:pPr algn="ctr" fontAlgn="b"/>
                      <a:r>
                        <a:rPr lang="pl-PL" sz="2000" u="none" strike="noStrike">
                          <a:effectLst/>
                        </a:rPr>
                        <a:t>9,98</a:t>
                      </a:r>
                      <a:endParaRPr lang="pl-PL" sz="2000" b="1" i="0" u="none" strike="noStrike">
                        <a:solidFill>
                          <a:srgbClr val="333333"/>
                        </a:solidFill>
                        <a:effectLst/>
                        <a:latin typeface="Calibri"/>
                      </a:endParaRPr>
                    </a:p>
                  </a:txBody>
                  <a:tcPr marL="9525" marR="9525" marT="9525" marB="0" anchor="b"/>
                </a:tc>
                <a:extLst>
                  <a:ext uri="{0D108BD9-81ED-4DB2-BD59-A6C34878D82A}">
                    <a16:rowId xmlns:a16="http://schemas.microsoft.com/office/drawing/2014/main" val="10002"/>
                  </a:ext>
                </a:extLst>
              </a:tr>
              <a:tr h="385757">
                <a:tc>
                  <a:txBody>
                    <a:bodyPr/>
                    <a:lstStyle/>
                    <a:p>
                      <a:pPr algn="ctr" fontAlgn="ctr"/>
                      <a:r>
                        <a:rPr lang="pl-PL" sz="2000" u="none" strike="noStrike" dirty="0">
                          <a:effectLst/>
                        </a:rPr>
                        <a:t>25 tys. - 50 tys. zł</a:t>
                      </a:r>
                      <a:endParaRPr lang="pl-PL" sz="2000" b="0" i="0" u="none" strike="noStrike" dirty="0">
                        <a:solidFill>
                          <a:srgbClr val="333333"/>
                        </a:solidFill>
                        <a:effectLst/>
                        <a:latin typeface="Calibri"/>
                      </a:endParaRPr>
                    </a:p>
                  </a:txBody>
                  <a:tcPr marL="9525" marR="9525" marT="9525" marB="0" anchor="ctr"/>
                </a:tc>
                <a:tc>
                  <a:txBody>
                    <a:bodyPr/>
                    <a:lstStyle/>
                    <a:p>
                      <a:pPr algn="ctr" fontAlgn="b"/>
                      <a:r>
                        <a:rPr lang="pl-PL" sz="2000" u="none" strike="noStrike" dirty="0">
                          <a:effectLst/>
                        </a:rPr>
                        <a:t>390</a:t>
                      </a:r>
                      <a:endParaRPr lang="pl-PL" sz="2000" b="0" i="0" u="none" strike="noStrike" dirty="0">
                        <a:solidFill>
                          <a:srgbClr val="333333"/>
                        </a:solidFill>
                        <a:effectLst/>
                        <a:latin typeface="Calibri"/>
                      </a:endParaRPr>
                    </a:p>
                  </a:txBody>
                  <a:tcPr marL="9525" marR="9525" marT="9525" marB="0" anchor="b"/>
                </a:tc>
                <a:tc>
                  <a:txBody>
                    <a:bodyPr/>
                    <a:lstStyle/>
                    <a:p>
                      <a:pPr algn="ctr" fontAlgn="b"/>
                      <a:r>
                        <a:rPr lang="pl-PL" sz="2000" u="none" strike="noStrike" dirty="0">
                          <a:effectLst/>
                        </a:rPr>
                        <a:t>15,69</a:t>
                      </a:r>
                      <a:endParaRPr lang="pl-PL" sz="2000" b="1" i="0" u="none" strike="noStrike" dirty="0">
                        <a:solidFill>
                          <a:srgbClr val="333333"/>
                        </a:solidFill>
                        <a:effectLst/>
                        <a:latin typeface="Calibri"/>
                      </a:endParaRPr>
                    </a:p>
                  </a:txBody>
                  <a:tcPr marL="9525" marR="9525" marT="9525" marB="0" anchor="b"/>
                </a:tc>
                <a:extLst>
                  <a:ext uri="{0D108BD9-81ED-4DB2-BD59-A6C34878D82A}">
                    <a16:rowId xmlns:a16="http://schemas.microsoft.com/office/drawing/2014/main" val="10003"/>
                  </a:ext>
                </a:extLst>
              </a:tr>
              <a:tr h="385757">
                <a:tc>
                  <a:txBody>
                    <a:bodyPr/>
                    <a:lstStyle/>
                    <a:p>
                      <a:pPr algn="ctr" fontAlgn="ctr"/>
                      <a:r>
                        <a:rPr lang="pl-PL" sz="2000" u="none" strike="noStrike">
                          <a:effectLst/>
                        </a:rPr>
                        <a:t>10 tys. - 25 tys. zł</a:t>
                      </a:r>
                      <a:endParaRPr lang="pl-PL" sz="2000" b="0" i="0" u="none" strike="noStrike">
                        <a:solidFill>
                          <a:srgbClr val="333333"/>
                        </a:solidFill>
                        <a:effectLst/>
                        <a:latin typeface="Calibri"/>
                      </a:endParaRPr>
                    </a:p>
                  </a:txBody>
                  <a:tcPr marL="9525" marR="9525" marT="9525" marB="0" anchor="ctr"/>
                </a:tc>
                <a:tc>
                  <a:txBody>
                    <a:bodyPr/>
                    <a:lstStyle/>
                    <a:p>
                      <a:pPr algn="ctr" fontAlgn="b"/>
                      <a:r>
                        <a:rPr lang="pl-PL" sz="2000" u="none" strike="noStrike" dirty="0">
                          <a:effectLst/>
                        </a:rPr>
                        <a:t>583</a:t>
                      </a:r>
                      <a:endParaRPr lang="pl-PL" sz="2000" b="0" i="0" u="none" strike="noStrike" dirty="0">
                        <a:solidFill>
                          <a:srgbClr val="333333"/>
                        </a:solidFill>
                        <a:effectLst/>
                        <a:latin typeface="Calibri"/>
                      </a:endParaRPr>
                    </a:p>
                  </a:txBody>
                  <a:tcPr marL="9525" marR="9525" marT="9525" marB="0" anchor="b"/>
                </a:tc>
                <a:tc>
                  <a:txBody>
                    <a:bodyPr/>
                    <a:lstStyle/>
                    <a:p>
                      <a:pPr algn="ctr" fontAlgn="b"/>
                      <a:r>
                        <a:rPr lang="pl-PL" sz="2000" u="none" strike="noStrike" dirty="0">
                          <a:effectLst/>
                        </a:rPr>
                        <a:t>23,45</a:t>
                      </a:r>
                      <a:endParaRPr lang="pl-PL" sz="2000" b="1" i="0" u="none" strike="noStrike" dirty="0">
                        <a:solidFill>
                          <a:srgbClr val="333333"/>
                        </a:solidFill>
                        <a:effectLst/>
                        <a:latin typeface="Calibri"/>
                      </a:endParaRPr>
                    </a:p>
                  </a:txBody>
                  <a:tcPr marL="9525" marR="9525" marT="9525" marB="0" anchor="b"/>
                </a:tc>
                <a:extLst>
                  <a:ext uri="{0D108BD9-81ED-4DB2-BD59-A6C34878D82A}">
                    <a16:rowId xmlns:a16="http://schemas.microsoft.com/office/drawing/2014/main" val="10004"/>
                  </a:ext>
                </a:extLst>
              </a:tr>
              <a:tr h="347623">
                <a:tc>
                  <a:txBody>
                    <a:bodyPr/>
                    <a:lstStyle/>
                    <a:p>
                      <a:pPr algn="ctr" fontAlgn="ctr"/>
                      <a:r>
                        <a:rPr lang="pl-PL" sz="2000" u="none" strike="noStrike" dirty="0">
                          <a:effectLst/>
                        </a:rPr>
                        <a:t>do 10 tys. zł</a:t>
                      </a:r>
                      <a:endParaRPr lang="pl-PL" sz="2000" b="0" i="0" u="none" strike="noStrike" dirty="0">
                        <a:solidFill>
                          <a:srgbClr val="333333"/>
                        </a:solidFill>
                        <a:effectLst/>
                        <a:latin typeface="Calibri"/>
                      </a:endParaRPr>
                    </a:p>
                  </a:txBody>
                  <a:tcPr marL="9525" marR="9525" marT="9525" marB="0" anchor="ctr"/>
                </a:tc>
                <a:tc>
                  <a:txBody>
                    <a:bodyPr/>
                    <a:lstStyle/>
                    <a:p>
                      <a:pPr algn="ctr" fontAlgn="b"/>
                      <a:r>
                        <a:rPr lang="pl-PL" sz="2000" u="none" strike="noStrike" dirty="0">
                          <a:effectLst/>
                        </a:rPr>
                        <a:t>1104</a:t>
                      </a:r>
                      <a:endParaRPr lang="pl-PL" sz="2000" b="0" i="0" u="none" strike="noStrike" dirty="0">
                        <a:solidFill>
                          <a:srgbClr val="333333"/>
                        </a:solidFill>
                        <a:effectLst/>
                        <a:latin typeface="Calibri"/>
                      </a:endParaRPr>
                    </a:p>
                  </a:txBody>
                  <a:tcPr marL="9525" marR="9525" marT="9525" marB="0" anchor="b"/>
                </a:tc>
                <a:tc>
                  <a:txBody>
                    <a:bodyPr/>
                    <a:lstStyle/>
                    <a:p>
                      <a:pPr algn="ctr" fontAlgn="b"/>
                      <a:r>
                        <a:rPr lang="pl-PL" sz="2000" u="none" strike="noStrike" dirty="0">
                          <a:effectLst/>
                        </a:rPr>
                        <a:t>44,41</a:t>
                      </a:r>
                      <a:endParaRPr lang="pl-PL" sz="2000" b="1" i="0" u="none" strike="noStrike" dirty="0">
                        <a:solidFill>
                          <a:srgbClr val="333333"/>
                        </a:solidFill>
                        <a:effectLst/>
                        <a:latin typeface="Calibri"/>
                      </a:endParaRPr>
                    </a:p>
                  </a:txBody>
                  <a:tcPr marL="9525" marR="9525" marT="9525" marB="0" anchor="b"/>
                </a:tc>
                <a:extLst>
                  <a:ext uri="{0D108BD9-81ED-4DB2-BD59-A6C34878D82A}">
                    <a16:rowId xmlns:a16="http://schemas.microsoft.com/office/drawing/2014/main" val="10005"/>
                  </a:ext>
                </a:extLst>
              </a:tr>
              <a:tr h="347623">
                <a:tc>
                  <a:txBody>
                    <a:bodyPr/>
                    <a:lstStyle/>
                    <a:p>
                      <a:pPr algn="ctr" fontAlgn="ctr"/>
                      <a:r>
                        <a:rPr lang="pl-PL" sz="2000" u="none" strike="noStrike" dirty="0">
                          <a:effectLst/>
                        </a:rPr>
                        <a:t>0</a:t>
                      </a:r>
                      <a:endParaRPr lang="pl-PL" sz="2000" b="0" i="0" u="none" strike="noStrike" dirty="0">
                        <a:solidFill>
                          <a:srgbClr val="333333"/>
                        </a:solidFill>
                        <a:effectLst/>
                        <a:latin typeface="Calibri"/>
                      </a:endParaRPr>
                    </a:p>
                  </a:txBody>
                  <a:tcPr marL="9525" marR="9525" marT="9525" marB="0" anchor="ctr"/>
                </a:tc>
                <a:tc>
                  <a:txBody>
                    <a:bodyPr/>
                    <a:lstStyle/>
                    <a:p>
                      <a:pPr algn="ctr" fontAlgn="b"/>
                      <a:r>
                        <a:rPr lang="pl-PL" sz="2000" u="none" strike="noStrike" dirty="0">
                          <a:effectLst/>
                        </a:rPr>
                        <a:t>64</a:t>
                      </a:r>
                      <a:endParaRPr lang="pl-PL" sz="2000" b="0" i="0" u="none" strike="noStrike" dirty="0">
                        <a:solidFill>
                          <a:srgbClr val="333333"/>
                        </a:solidFill>
                        <a:effectLst/>
                        <a:latin typeface="Calibri"/>
                      </a:endParaRPr>
                    </a:p>
                  </a:txBody>
                  <a:tcPr marL="9525" marR="9525" marT="9525" marB="0" anchor="b"/>
                </a:tc>
                <a:tc>
                  <a:txBody>
                    <a:bodyPr/>
                    <a:lstStyle/>
                    <a:p>
                      <a:pPr algn="ctr" fontAlgn="b"/>
                      <a:r>
                        <a:rPr lang="pl-PL" sz="2000" u="none" strike="noStrike" dirty="0">
                          <a:effectLst/>
                        </a:rPr>
                        <a:t>2,57</a:t>
                      </a:r>
                      <a:endParaRPr lang="pl-PL" sz="2000" b="1" i="0" u="none" strike="noStrike" dirty="0">
                        <a:solidFill>
                          <a:srgbClr val="333333"/>
                        </a:solidFill>
                        <a:effectLst/>
                        <a:latin typeface="Calibri"/>
                      </a:endParaRPr>
                    </a:p>
                  </a:txBody>
                  <a:tcPr marL="9525" marR="9525" marT="9525" marB="0" anchor="b"/>
                </a:tc>
                <a:extLst>
                  <a:ext uri="{0D108BD9-81ED-4DB2-BD59-A6C34878D82A}">
                    <a16:rowId xmlns:a16="http://schemas.microsoft.com/office/drawing/2014/main" val="10006"/>
                  </a:ext>
                </a:extLst>
              </a:tr>
            </a:tbl>
          </a:graphicData>
        </a:graphic>
      </p:graphicFrame>
      <p:sp>
        <p:nvSpPr>
          <p:cNvPr id="8" name="pole tekstowe 7"/>
          <p:cNvSpPr txBox="1"/>
          <p:nvPr/>
        </p:nvSpPr>
        <p:spPr>
          <a:xfrm>
            <a:off x="321332" y="5877272"/>
            <a:ext cx="7341805" cy="646331"/>
          </a:xfrm>
          <a:prstGeom prst="rect">
            <a:avLst/>
          </a:prstGeom>
          <a:noFill/>
        </p:spPr>
        <p:txBody>
          <a:bodyPr wrap="square" rtlCol="0">
            <a:spAutoFit/>
          </a:bodyPr>
          <a:lstStyle/>
          <a:p>
            <a:r>
              <a:rPr lang="pl-PL" b="1" dirty="0">
                <a:solidFill>
                  <a:srgbClr val="FF0000"/>
                </a:solidFill>
              </a:rPr>
              <a:t>Składka do funduszu jest uzależniona od liczby zwierząt wyrządzających szkody – nie koniecznie w tym samym obwodzie łowickim. </a:t>
            </a:r>
          </a:p>
        </p:txBody>
      </p:sp>
    </p:spTree>
    <p:extLst>
      <p:ext uri="{BB962C8B-B14F-4D97-AF65-F5344CB8AC3E}">
        <p14:creationId xmlns:p14="http://schemas.microsoft.com/office/powerpoint/2010/main" val="2136868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Łącznik prostoliniowy 4"/>
          <p:cNvCxnSpPr/>
          <p:nvPr/>
        </p:nvCxnSpPr>
        <p:spPr>
          <a:xfrm>
            <a:off x="0" y="764704"/>
            <a:ext cx="91440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pole tekstowe 9"/>
          <p:cNvSpPr txBox="1"/>
          <p:nvPr/>
        </p:nvSpPr>
        <p:spPr>
          <a:xfrm>
            <a:off x="72008" y="116632"/>
            <a:ext cx="9036496" cy="553998"/>
          </a:xfrm>
          <a:prstGeom prst="rect">
            <a:avLst/>
          </a:prstGeom>
          <a:noFill/>
        </p:spPr>
        <p:txBody>
          <a:bodyPr wrap="square" rtlCol="0">
            <a:spAutoFit/>
          </a:bodyPr>
          <a:lstStyle/>
          <a:p>
            <a:r>
              <a:rPr lang="pl-PL" sz="3000" b="1" dirty="0"/>
              <a:t>Nowelizacja ustawy prawo łowieckie w zakresie szkód</a:t>
            </a:r>
          </a:p>
        </p:txBody>
      </p:sp>
      <p:sp>
        <p:nvSpPr>
          <p:cNvPr id="4" name="pole tekstowe 3"/>
          <p:cNvSpPr txBox="1"/>
          <p:nvPr/>
        </p:nvSpPr>
        <p:spPr>
          <a:xfrm>
            <a:off x="323528" y="980728"/>
            <a:ext cx="2712922" cy="523220"/>
          </a:xfrm>
          <a:prstGeom prst="rect">
            <a:avLst/>
          </a:prstGeom>
          <a:noFill/>
        </p:spPr>
        <p:txBody>
          <a:bodyPr wrap="none" rtlCol="0">
            <a:spAutoFit/>
          </a:bodyPr>
          <a:lstStyle/>
          <a:p>
            <a:r>
              <a:rPr lang="pl-PL" sz="2800" b="1" dirty="0"/>
              <a:t>Szkody łowieckie</a:t>
            </a:r>
          </a:p>
        </p:txBody>
      </p:sp>
      <p:sp>
        <p:nvSpPr>
          <p:cNvPr id="6" name="Prostokąt 5"/>
          <p:cNvSpPr/>
          <p:nvPr/>
        </p:nvSpPr>
        <p:spPr>
          <a:xfrm>
            <a:off x="539552" y="1652022"/>
            <a:ext cx="8352928" cy="1477328"/>
          </a:xfrm>
          <a:prstGeom prst="rect">
            <a:avLst/>
          </a:prstGeom>
        </p:spPr>
        <p:txBody>
          <a:bodyPr wrap="square">
            <a:spAutoFit/>
          </a:bodyPr>
          <a:lstStyle/>
          <a:p>
            <a:pPr lvl="0"/>
            <a:r>
              <a:rPr lang="pl-PL" b="1" dirty="0">
                <a:solidFill>
                  <a:srgbClr val="333333"/>
                </a:solidFill>
              </a:rPr>
              <a:t>Możliwe były trzy warianty składki do funduszu:</a:t>
            </a:r>
          </a:p>
          <a:p>
            <a:pPr marL="342900" lvl="0" indent="-342900">
              <a:buAutoNum type="arabicParenR"/>
            </a:pPr>
            <a:r>
              <a:rPr lang="pl-PL" b="1" dirty="0">
                <a:solidFill>
                  <a:srgbClr val="333333"/>
                </a:solidFill>
              </a:rPr>
              <a:t>Składka zależna od kategorii obwodu łowieckiego i wysokości szkód łowieckich (dwie zmienne). </a:t>
            </a:r>
          </a:p>
          <a:p>
            <a:pPr marL="342900" lvl="0" indent="-342900">
              <a:buAutoNum type="arabicParenR"/>
            </a:pPr>
            <a:r>
              <a:rPr lang="pl-PL" b="1" dirty="0">
                <a:solidFill>
                  <a:srgbClr val="333333"/>
                </a:solidFill>
              </a:rPr>
              <a:t>Składka od ha niezależnie do jakości obwodu łowieckiego</a:t>
            </a:r>
          </a:p>
          <a:p>
            <a:pPr marL="342900" lvl="0" indent="-342900">
              <a:buAutoNum type="arabicParenR"/>
            </a:pPr>
            <a:r>
              <a:rPr lang="pl-PL" b="1" dirty="0">
                <a:solidFill>
                  <a:srgbClr val="333333"/>
                </a:solidFill>
              </a:rPr>
              <a:t>Składka od zwierzyny przeznaczonej do pozyskania</a:t>
            </a:r>
          </a:p>
        </p:txBody>
      </p:sp>
    </p:spTree>
    <p:extLst>
      <p:ext uri="{BB962C8B-B14F-4D97-AF65-F5344CB8AC3E}">
        <p14:creationId xmlns:p14="http://schemas.microsoft.com/office/powerpoint/2010/main" val="3992059099"/>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TotalTime>
  <Words>3020</Words>
  <Application>Microsoft Office PowerPoint</Application>
  <PresentationFormat>Pokaz na ekranie (4:3)</PresentationFormat>
  <Paragraphs>383</Paragraphs>
  <Slides>33</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33</vt:i4>
      </vt:variant>
    </vt:vector>
  </HeadingPairs>
  <TitlesOfParts>
    <vt:vector size="38" baseType="lpstr">
      <vt:lpstr>Arial</vt:lpstr>
      <vt:lpstr>Calibri</vt:lpstr>
      <vt:lpstr>Times</vt:lpstr>
      <vt:lpstr>Times New Roman</vt:lpstr>
      <vt:lpstr>Motyw pakietu Office</vt:lpstr>
      <vt:lpstr>Prezentacja programu PowerPoint</vt:lpstr>
      <vt:lpstr>Prezentacja programu PowerPoint</vt:lpstr>
      <vt:lpstr>Zmiany w ustawie Prawo łowieckie – szkody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bpopczyk</dc:creator>
  <cp:lastModifiedBy>bpopczyk</cp:lastModifiedBy>
  <cp:revision>20</cp:revision>
  <dcterms:created xsi:type="dcterms:W3CDTF">2016-03-05T06:06:04Z</dcterms:created>
  <dcterms:modified xsi:type="dcterms:W3CDTF">2016-07-25T05:03:45Z</dcterms:modified>
</cp:coreProperties>
</file>